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389" r:id="rId2"/>
    <p:sldId id="284" r:id="rId3"/>
    <p:sldId id="419" r:id="rId4"/>
    <p:sldId id="286" r:id="rId5"/>
    <p:sldId id="438" r:id="rId6"/>
    <p:sldId id="441" r:id="rId7"/>
    <p:sldId id="442" r:id="rId8"/>
    <p:sldId id="287" r:id="rId9"/>
    <p:sldId id="369" r:id="rId10"/>
    <p:sldId id="370" r:id="rId11"/>
    <p:sldId id="373" r:id="rId12"/>
    <p:sldId id="371" r:id="rId13"/>
    <p:sldId id="288" r:id="rId14"/>
    <p:sldId id="292" r:id="rId15"/>
    <p:sldId id="293" r:id="rId16"/>
    <p:sldId id="443" r:id="rId17"/>
    <p:sldId id="448" r:id="rId18"/>
    <p:sldId id="294" r:id="rId19"/>
    <p:sldId id="415" r:id="rId20"/>
    <p:sldId id="295" r:id="rId21"/>
    <p:sldId id="296" r:id="rId22"/>
    <p:sldId id="297" r:id="rId23"/>
    <p:sldId id="445" r:id="rId24"/>
    <p:sldId id="314" r:id="rId25"/>
    <p:sldId id="385" r:id="rId26"/>
    <p:sldId id="315" r:id="rId27"/>
    <p:sldId id="316" r:id="rId28"/>
    <p:sldId id="318" r:id="rId29"/>
    <p:sldId id="414" r:id="rId30"/>
    <p:sldId id="298" r:id="rId31"/>
    <p:sldId id="299" r:id="rId32"/>
    <p:sldId id="439" r:id="rId33"/>
    <p:sldId id="301" r:id="rId34"/>
    <p:sldId id="375" r:id="rId35"/>
    <p:sldId id="446" r:id="rId36"/>
    <p:sldId id="376" r:id="rId37"/>
    <p:sldId id="302" r:id="rId38"/>
    <p:sldId id="303" r:id="rId39"/>
    <p:sldId id="377" r:id="rId40"/>
    <p:sldId id="304" r:id="rId41"/>
    <p:sldId id="305" r:id="rId42"/>
    <p:sldId id="378" r:id="rId43"/>
    <p:sldId id="417" r:id="rId44"/>
    <p:sldId id="440" r:id="rId45"/>
    <p:sldId id="379" r:id="rId46"/>
    <p:sldId id="380" r:id="rId47"/>
    <p:sldId id="416" r:id="rId48"/>
    <p:sldId id="381" r:id="rId49"/>
    <p:sldId id="308" r:id="rId50"/>
    <p:sldId id="447" r:id="rId51"/>
    <p:sldId id="436" r:id="rId52"/>
    <p:sldId id="384" r:id="rId53"/>
    <p:sldId id="382" r:id="rId54"/>
    <p:sldId id="310" r:id="rId55"/>
    <p:sldId id="311" r:id="rId56"/>
    <p:sldId id="449" r:id="rId57"/>
    <p:sldId id="420" r:id="rId58"/>
    <p:sldId id="450" r:id="rId59"/>
    <p:sldId id="422" r:id="rId60"/>
    <p:sldId id="423" r:id="rId61"/>
    <p:sldId id="424" r:id="rId62"/>
    <p:sldId id="451" r:id="rId63"/>
    <p:sldId id="452" r:id="rId64"/>
    <p:sldId id="453" r:id="rId65"/>
    <p:sldId id="413" r:id="rId66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pitchFamily="-8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  <a:srgbClr val="FF0000"/>
    <a:srgbClr val="CC6600"/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-330" y="-96"/>
      </p:cViewPr>
      <p:guideLst>
        <p:guide orient="horz" pos="158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itchFamily="-84" charset="0"/>
              </a:defRPr>
            </a:lvl1pPr>
          </a:lstStyle>
          <a:p>
            <a:fld id="{2D1837A9-9F72-4DC2-B8A6-DA7210E547F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pitchFamily="-84" charset="0"/>
              </a:defRPr>
            </a:lvl1pPr>
          </a:lstStyle>
          <a:p>
            <a:fld id="{B66EEADD-42A1-40CE-9A1A-B81558387B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1EF99-AD67-4B07-864D-58AC6E4ED906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B7AC2-0983-41B4-B24B-A393AABFDC9C}" type="slidenum">
              <a:rPr lang="en-US"/>
              <a:pPr/>
              <a:t>12</a:t>
            </a:fld>
            <a:endParaRPr lang="en-US"/>
          </a:p>
        </p:txBody>
      </p:sp>
      <p:sp>
        <p:nvSpPr>
          <p:cNvPr id="266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D75BF-CFE6-4A4C-AE0A-0388B566EAD2}" type="slidenum">
              <a:rPr lang="en-US"/>
              <a:pPr/>
              <a:t>13</a:t>
            </a:fld>
            <a:endParaRPr lang="en-US"/>
          </a:p>
        </p:txBody>
      </p:sp>
      <p:sp>
        <p:nvSpPr>
          <p:cNvPr id="286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7BFF-ACD8-4B30-B3AF-CFCF70E4B89F}" type="slidenum">
              <a:rPr lang="en-US"/>
              <a:pPr/>
              <a:t>14</a:t>
            </a:fld>
            <a:endParaRPr lang="en-US"/>
          </a:p>
        </p:txBody>
      </p:sp>
      <p:sp>
        <p:nvSpPr>
          <p:cNvPr id="307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6B472-1ACD-4691-9C75-99CF1BC6E412}" type="slidenum">
              <a:rPr lang="en-US"/>
              <a:pPr/>
              <a:t>15</a:t>
            </a:fld>
            <a:endParaRPr lang="en-US"/>
          </a:p>
        </p:txBody>
      </p:sp>
      <p:sp>
        <p:nvSpPr>
          <p:cNvPr id="327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543FD-A270-4E11-A850-B1AA5FF05F54}" type="slidenum">
              <a:rPr lang="en-US"/>
              <a:pPr/>
              <a:t>18</a:t>
            </a:fld>
            <a:endParaRPr lang="en-US"/>
          </a:p>
        </p:txBody>
      </p:sp>
      <p:sp>
        <p:nvSpPr>
          <p:cNvPr id="368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78325-3FB0-46F7-B773-F0F50110979C}" type="slidenum">
              <a:rPr lang="en-US"/>
              <a:pPr/>
              <a:t>19</a:t>
            </a:fld>
            <a:endParaRPr lang="en-US"/>
          </a:p>
        </p:txBody>
      </p:sp>
      <p:sp>
        <p:nvSpPr>
          <p:cNvPr id="389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A2C8A9-565B-4B7E-9DA6-C4F4895E7145}" type="slidenum">
              <a:rPr lang="en-US"/>
              <a:pPr/>
              <a:t>20</a:t>
            </a:fld>
            <a:endParaRPr lang="en-US"/>
          </a:p>
        </p:txBody>
      </p:sp>
      <p:sp>
        <p:nvSpPr>
          <p:cNvPr id="409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DD85A1-D15D-41AB-B167-76D27AEA733F}" type="slidenum">
              <a:rPr lang="en-US"/>
              <a:pPr/>
              <a:t>21</a:t>
            </a:fld>
            <a:endParaRPr lang="en-US"/>
          </a:p>
        </p:txBody>
      </p:sp>
      <p:sp>
        <p:nvSpPr>
          <p:cNvPr id="430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EC6BD-BC97-437E-9C0E-899696335807}" type="slidenum">
              <a:rPr lang="en-US"/>
              <a:pPr/>
              <a:t>22</a:t>
            </a:fld>
            <a:endParaRPr lang="en-US"/>
          </a:p>
        </p:txBody>
      </p:sp>
      <p:sp>
        <p:nvSpPr>
          <p:cNvPr id="450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B2251-960C-43A0-BE38-FA2CD6091337}" type="slidenum">
              <a:rPr lang="en-US"/>
              <a:pPr/>
              <a:t>24</a:t>
            </a:fld>
            <a:endParaRPr lang="en-US"/>
          </a:p>
        </p:txBody>
      </p:sp>
      <p:sp>
        <p:nvSpPr>
          <p:cNvPr id="481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6516F8-552D-443A-9714-3B3A5AA4AF20}" type="slidenum">
              <a:rPr lang="en-US"/>
              <a:pPr/>
              <a:t>2</a:t>
            </a:fld>
            <a:endParaRPr lang="en-US"/>
          </a:p>
        </p:txBody>
      </p:sp>
      <p:sp>
        <p:nvSpPr>
          <p:cNvPr id="81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27992-9CA7-4A2B-96A8-4F37D4DDF8B3}" type="slidenum">
              <a:rPr lang="en-US"/>
              <a:pPr/>
              <a:t>25</a:t>
            </a:fld>
            <a:endParaRPr lang="en-US"/>
          </a:p>
        </p:txBody>
      </p:sp>
      <p:sp>
        <p:nvSpPr>
          <p:cNvPr id="501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5974A-794F-4B10-AA00-D83E3909AD0D}" type="slidenum">
              <a:rPr lang="en-US"/>
              <a:pPr/>
              <a:t>26</a:t>
            </a:fld>
            <a:endParaRPr lang="en-US"/>
          </a:p>
        </p:txBody>
      </p:sp>
      <p:sp>
        <p:nvSpPr>
          <p:cNvPr id="522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9E0C9-9828-4E38-86B8-551CB9D38578}" type="slidenum">
              <a:rPr lang="en-US"/>
              <a:pPr/>
              <a:t>27</a:t>
            </a:fld>
            <a:endParaRPr lang="en-US"/>
          </a:p>
        </p:txBody>
      </p:sp>
      <p:sp>
        <p:nvSpPr>
          <p:cNvPr id="542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67482-BA85-4EC4-9972-223F5640564F}" type="slidenum">
              <a:rPr lang="en-US"/>
              <a:pPr/>
              <a:t>28</a:t>
            </a:fld>
            <a:endParaRPr lang="en-US"/>
          </a:p>
        </p:txBody>
      </p:sp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114B14-297D-4BAD-BBB1-345944C3BDDC}" type="slidenum">
              <a:rPr lang="en-US"/>
              <a:pPr/>
              <a:t>29</a:t>
            </a:fld>
            <a:endParaRPr lang="en-US"/>
          </a:p>
        </p:txBody>
      </p:sp>
      <p:sp>
        <p:nvSpPr>
          <p:cNvPr id="5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B18478-3C29-4752-BF5B-836E25E19E22}" type="slidenum">
              <a:rPr lang="en-US"/>
              <a:pPr/>
              <a:t>30</a:t>
            </a:fld>
            <a:endParaRPr lang="en-US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36BDB1-4401-401A-9701-638B078599F0}" type="slidenum">
              <a:rPr lang="en-US"/>
              <a:pPr/>
              <a:t>31</a:t>
            </a:fld>
            <a:endParaRPr lang="en-US"/>
          </a:p>
        </p:txBody>
      </p:sp>
      <p:sp>
        <p:nvSpPr>
          <p:cNvPr id="624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A81992-E860-4834-9109-50DC66462BAA}" type="slidenum">
              <a:rPr lang="en-US"/>
              <a:pPr/>
              <a:t>32</a:t>
            </a:fld>
            <a:endParaRPr lang="en-US"/>
          </a:p>
        </p:txBody>
      </p:sp>
      <p:sp>
        <p:nvSpPr>
          <p:cNvPr id="645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ADF153-B573-4261-BC21-25DFC94A0065}" type="slidenum">
              <a:rPr lang="en-US"/>
              <a:pPr/>
              <a:t>33</a:t>
            </a:fld>
            <a:endParaRPr lang="en-US"/>
          </a:p>
        </p:txBody>
      </p:sp>
      <p:sp>
        <p:nvSpPr>
          <p:cNvPr id="665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07FA7-806C-4D20-B78F-2B67C8E63D3E}" type="slidenum">
              <a:rPr lang="en-US"/>
              <a:pPr/>
              <a:t>34</a:t>
            </a:fld>
            <a:endParaRPr lang="en-US"/>
          </a:p>
        </p:txBody>
      </p:sp>
      <p:sp>
        <p:nvSpPr>
          <p:cNvPr id="686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42EF4C-1A67-49D9-9AAF-11138B3091EC}" type="slidenum">
              <a:rPr lang="en-US"/>
              <a:pPr/>
              <a:t>3</a:t>
            </a:fld>
            <a:endParaRPr lang="en-US"/>
          </a:p>
        </p:txBody>
      </p:sp>
      <p:sp>
        <p:nvSpPr>
          <p:cNvPr id="102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7A6EF-A772-41CD-8B69-256AFD901E26}" type="slidenum">
              <a:rPr lang="en-US"/>
              <a:pPr/>
              <a:t>36</a:t>
            </a:fld>
            <a:endParaRPr lang="en-US"/>
          </a:p>
        </p:txBody>
      </p:sp>
      <p:sp>
        <p:nvSpPr>
          <p:cNvPr id="716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5CA04-921D-46FF-A935-43C365E40BB9}" type="slidenum">
              <a:rPr lang="en-US"/>
              <a:pPr/>
              <a:t>37</a:t>
            </a:fld>
            <a:endParaRPr lang="en-US"/>
          </a:p>
        </p:txBody>
      </p:sp>
      <p:sp>
        <p:nvSpPr>
          <p:cNvPr id="737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1769E1-186E-4C25-8310-1B80AAC0EB47}" type="slidenum">
              <a:rPr lang="en-US"/>
              <a:pPr/>
              <a:t>38</a:t>
            </a:fld>
            <a:endParaRPr lang="en-US"/>
          </a:p>
        </p:txBody>
      </p:sp>
      <p:sp>
        <p:nvSpPr>
          <p:cNvPr id="757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B8A0EF-7031-4BB8-ACF4-8ACA7B26FF31}" type="slidenum">
              <a:rPr lang="en-US"/>
              <a:pPr/>
              <a:t>39</a:t>
            </a:fld>
            <a:endParaRPr lang="en-US"/>
          </a:p>
        </p:txBody>
      </p:sp>
      <p:sp>
        <p:nvSpPr>
          <p:cNvPr id="778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8BC14-DA59-4D7F-A832-8C79448C1F1D}" type="slidenum">
              <a:rPr lang="en-US"/>
              <a:pPr/>
              <a:t>40</a:t>
            </a:fld>
            <a:endParaRPr lang="en-US"/>
          </a:p>
        </p:txBody>
      </p:sp>
      <p:sp>
        <p:nvSpPr>
          <p:cNvPr id="798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90E8C1-08E1-4853-A5AE-A885EB5DD470}" type="slidenum">
              <a:rPr lang="en-US"/>
              <a:pPr/>
              <a:t>41</a:t>
            </a:fld>
            <a:endParaRPr lang="en-US"/>
          </a:p>
        </p:txBody>
      </p:sp>
      <p:sp>
        <p:nvSpPr>
          <p:cNvPr id="819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3105B9-BE77-4728-925C-EAE725130594}" type="slidenum">
              <a:rPr lang="en-US"/>
              <a:pPr/>
              <a:t>42</a:t>
            </a:fld>
            <a:endParaRPr lang="en-US"/>
          </a:p>
        </p:txBody>
      </p:sp>
      <p:sp>
        <p:nvSpPr>
          <p:cNvPr id="839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9721B-0232-4860-B812-E686AF62D19A}" type="slidenum">
              <a:rPr lang="en-US"/>
              <a:pPr/>
              <a:t>43</a:t>
            </a:fld>
            <a:endParaRPr lang="en-US"/>
          </a:p>
        </p:txBody>
      </p:sp>
      <p:sp>
        <p:nvSpPr>
          <p:cNvPr id="860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F6B32A-931B-4971-988F-676BF875DFC0}" type="slidenum">
              <a:rPr lang="en-US"/>
              <a:pPr/>
              <a:t>44</a:t>
            </a:fld>
            <a:endParaRPr lang="en-US"/>
          </a:p>
        </p:txBody>
      </p:sp>
      <p:sp>
        <p:nvSpPr>
          <p:cNvPr id="880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5F9195-5126-4F31-9352-02A8D056BED6}" type="slidenum">
              <a:rPr lang="en-US"/>
              <a:pPr/>
              <a:t>45</a:t>
            </a:fld>
            <a:endParaRPr lang="en-US"/>
          </a:p>
        </p:txBody>
      </p:sp>
      <p:sp>
        <p:nvSpPr>
          <p:cNvPr id="901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196F0-14CD-4042-B4EC-0C1D4BBB24F7}" type="slidenum">
              <a:rPr lang="en-US"/>
              <a:pPr/>
              <a:t>4</a:t>
            </a:fld>
            <a:endParaRPr lang="en-US"/>
          </a:p>
        </p:txBody>
      </p:sp>
      <p:sp>
        <p:nvSpPr>
          <p:cNvPr id="122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656BB5-45C6-4ACF-81B5-6F58CD81D193}" type="slidenum">
              <a:rPr lang="en-US"/>
              <a:pPr/>
              <a:t>46</a:t>
            </a:fld>
            <a:endParaRPr lang="en-US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1CD1E-C231-437E-AC0E-D496E3B5712B}" type="slidenum">
              <a:rPr lang="en-US"/>
              <a:pPr/>
              <a:t>47</a:t>
            </a:fld>
            <a:endParaRPr lang="en-US"/>
          </a:p>
        </p:txBody>
      </p:sp>
      <p:sp>
        <p:nvSpPr>
          <p:cNvPr id="942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D70454-DEB5-4D56-A514-24CC9AE0843E}" type="slidenum">
              <a:rPr lang="en-US"/>
              <a:pPr/>
              <a:t>48</a:t>
            </a:fld>
            <a:endParaRPr lang="en-US"/>
          </a:p>
        </p:txBody>
      </p:sp>
      <p:sp>
        <p:nvSpPr>
          <p:cNvPr id="962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04B726-B73C-4DB8-A1D7-0C6BE00F7738}" type="slidenum">
              <a:rPr lang="en-US"/>
              <a:pPr/>
              <a:t>49</a:t>
            </a:fld>
            <a:endParaRPr lang="en-US"/>
          </a:p>
        </p:txBody>
      </p:sp>
      <p:sp>
        <p:nvSpPr>
          <p:cNvPr id="983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07BE15-0AF1-44DD-8830-0F4433E4B7C3}" type="slidenum">
              <a:rPr lang="en-US"/>
              <a:pPr/>
              <a:t>51</a:t>
            </a:fld>
            <a:endParaRPr lang="en-US"/>
          </a:p>
        </p:txBody>
      </p:sp>
      <p:sp>
        <p:nvSpPr>
          <p:cNvPr id="1013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8F87B-766D-40A2-AFC1-99280F991A6F}" type="slidenum">
              <a:rPr lang="en-US"/>
              <a:pPr/>
              <a:t>52</a:t>
            </a:fld>
            <a:endParaRPr lang="en-US"/>
          </a:p>
        </p:txBody>
      </p:sp>
      <p:sp>
        <p:nvSpPr>
          <p:cNvPr id="1034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A2B64-6893-418D-BB58-E7CEF44F7FAE}" type="slidenum">
              <a:rPr lang="en-US"/>
              <a:pPr/>
              <a:t>53</a:t>
            </a:fld>
            <a:endParaRPr lang="en-US"/>
          </a:p>
        </p:txBody>
      </p:sp>
      <p:sp>
        <p:nvSpPr>
          <p:cNvPr id="1054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B53CAF-AE16-42C6-A9C1-B8193AEE16D8}" type="slidenum">
              <a:rPr lang="en-US"/>
              <a:pPr/>
              <a:t>54</a:t>
            </a:fld>
            <a:endParaRPr lang="en-US"/>
          </a:p>
        </p:txBody>
      </p:sp>
      <p:sp>
        <p:nvSpPr>
          <p:cNvPr id="1075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894C7-680C-4060-91B6-0C83AF7816B5}" type="slidenum">
              <a:rPr lang="en-US"/>
              <a:pPr/>
              <a:t>55</a:t>
            </a:fld>
            <a:endParaRPr lang="en-US"/>
          </a:p>
        </p:txBody>
      </p:sp>
      <p:sp>
        <p:nvSpPr>
          <p:cNvPr id="1095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89903C-C8BA-4AF7-A053-3482BE667DAA}" type="slidenum">
              <a:rPr lang="en-US"/>
              <a:pPr/>
              <a:t>56</a:t>
            </a:fld>
            <a:endParaRPr lang="en-US"/>
          </a:p>
        </p:txBody>
      </p:sp>
      <p:sp>
        <p:nvSpPr>
          <p:cNvPr id="1116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C17CFB-A6B4-42C6-AF57-9ACBCAEC64E3}" type="slidenum">
              <a:rPr lang="en-US"/>
              <a:pPr/>
              <a:t>5</a:t>
            </a:fld>
            <a:endParaRPr lang="en-US"/>
          </a:p>
        </p:txBody>
      </p:sp>
      <p:sp>
        <p:nvSpPr>
          <p:cNvPr id="143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44D31-2DB7-4FE9-B10A-8AFFDED21A77}" type="slidenum">
              <a:rPr lang="en-US"/>
              <a:pPr/>
              <a:t>57</a:t>
            </a:fld>
            <a:endParaRPr lang="en-US"/>
          </a:p>
        </p:txBody>
      </p:sp>
      <p:sp>
        <p:nvSpPr>
          <p:cNvPr id="1136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BB598-4661-4D1F-AA88-BDF5BD524A45}" type="slidenum">
              <a:rPr lang="en-US"/>
              <a:pPr/>
              <a:t>58</a:t>
            </a:fld>
            <a:endParaRPr lang="en-US"/>
          </a:p>
        </p:txBody>
      </p:sp>
      <p:sp>
        <p:nvSpPr>
          <p:cNvPr id="1157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6C2F0-09D5-4F4D-9D05-BC0D2848277C}" type="slidenum">
              <a:rPr lang="en-US"/>
              <a:pPr/>
              <a:t>59</a:t>
            </a:fld>
            <a:endParaRPr lang="en-US"/>
          </a:p>
        </p:txBody>
      </p:sp>
      <p:sp>
        <p:nvSpPr>
          <p:cNvPr id="1177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431DA0-B107-4716-85C6-4C7D62C44706}" type="slidenum">
              <a:rPr lang="en-US"/>
              <a:pPr/>
              <a:t>60</a:t>
            </a:fld>
            <a:endParaRPr lang="en-US"/>
          </a:p>
        </p:txBody>
      </p:sp>
      <p:sp>
        <p:nvSpPr>
          <p:cNvPr id="1198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808F6-C8A1-4A88-9D0A-BB8CB5504EE4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6BD694-B4A9-4DF5-B14B-443AE33AECC5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B5D0D3-B451-415F-B5E9-1F001F6CA8AF}" type="slidenum">
              <a:rPr lang="en-US"/>
              <a:pPr/>
              <a:t>63</a:t>
            </a:fld>
            <a:endParaRPr lang="en-US"/>
          </a:p>
        </p:txBody>
      </p:sp>
      <p:sp>
        <p:nvSpPr>
          <p:cNvPr id="1259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33C637-37E7-4E07-877D-AB8BCD3B41B5}" type="slidenum">
              <a:rPr lang="en-US"/>
              <a:pPr/>
              <a:t>64</a:t>
            </a:fld>
            <a:endParaRPr lang="en-US"/>
          </a:p>
        </p:txBody>
      </p:sp>
      <p:sp>
        <p:nvSpPr>
          <p:cNvPr id="1280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567AC5-27A5-4B76-A58E-E829DC91DAE7}" type="slidenum">
              <a:rPr lang="en-US"/>
              <a:pPr/>
              <a:t>65</a:t>
            </a:fld>
            <a:endParaRPr lang="en-US"/>
          </a:p>
        </p:txBody>
      </p:sp>
      <p:sp>
        <p:nvSpPr>
          <p:cNvPr id="1300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DFFA0-C595-491A-ADEB-763394E215FC}" type="slidenum">
              <a:rPr lang="en-US"/>
              <a:pPr/>
              <a:t>8</a:t>
            </a:fld>
            <a:endParaRPr lang="en-US"/>
          </a:p>
        </p:txBody>
      </p:sp>
      <p:sp>
        <p:nvSpPr>
          <p:cNvPr id="184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99874-9BA1-43C9-B57B-02A3231633BE}" type="slidenum">
              <a:rPr lang="en-US"/>
              <a:pPr/>
              <a:t>9</a:t>
            </a:fld>
            <a:endParaRPr lang="en-US"/>
          </a:p>
        </p:txBody>
      </p:sp>
      <p:sp>
        <p:nvSpPr>
          <p:cNvPr id="204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B00C73-ADB1-4524-B7DE-A5CD3A7F5D21}" type="slidenum">
              <a:rPr lang="en-US"/>
              <a:pPr/>
              <a:t>10</a:t>
            </a:fld>
            <a:endParaRPr lang="en-US"/>
          </a:p>
        </p:txBody>
      </p:sp>
      <p:sp>
        <p:nvSpPr>
          <p:cNvPr id="225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03FB6-13A2-4100-BCC5-D14FA3E09006}" type="slidenum">
              <a:rPr lang="en-US"/>
              <a:pPr/>
              <a:t>11</a:t>
            </a:fld>
            <a:endParaRPr lang="en-US"/>
          </a:p>
        </p:txBody>
      </p:sp>
      <p:sp>
        <p:nvSpPr>
          <p:cNvPr id="245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sz="14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4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5750"/>
            <a:ext cx="3505200" cy="2493963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 eaLnBrk="1" hangingPunct="1"/>
            <a:endParaRPr lang="en-US" sz="3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 lIns="130622" tIns="65311" rIns="130622" bIns="65311"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 eaLnBrk="1" hangingPunct="1"/>
            <a:endParaRPr lang="en-US" sz="3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 eaLnBrk="1" hangingPunct="1"/>
            <a:endParaRPr lang="en-US" sz="3400">
              <a:latin typeface="Times New Roman" pitchFamily="18" charset="0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itchFamily="-84" charset="0"/>
              </a:rPr>
              <a:t>8.</a:t>
            </a:r>
            <a:fld id="{5C9903F6-B6F0-434D-86ED-CAF588CFC8DE}" type="slidenum">
              <a:rPr lang="en-US" sz="1400" b="1">
                <a:solidFill>
                  <a:srgbClr val="006699"/>
                </a:solidFill>
                <a:latin typeface="Helvetica" pitchFamily="-8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400" b="1">
              <a:solidFill>
                <a:srgbClr val="006699"/>
              </a:solidFill>
              <a:latin typeface="Helvetica" pitchFamily="-84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pitchFamily="-84" charset="0"/>
              </a:rPr>
              <a:t>Operating System Concepts</a:t>
            </a:r>
            <a:r>
              <a:rPr lang="en-US" sz="1400" b="1">
                <a:solidFill>
                  <a:srgbClr val="336699"/>
                </a:solidFill>
                <a:latin typeface="Helvetica" pitchFamily="-84" charset="0"/>
              </a:rPr>
              <a:t> – 9</a:t>
            </a:r>
            <a:r>
              <a:rPr lang="en-US" sz="14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4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  <a:endParaRPr lang="en-US" sz="1400" b="1">
              <a:solidFill>
                <a:srgbClr val="006699"/>
              </a:solidFill>
              <a:latin typeface="Helvetica" pitchFamily="-84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Logical vs. Physical Address Space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0025" cy="59594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The concept of a logical address space that is bound to a separate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physical address space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is central to proper memory management</a:t>
            </a:r>
          </a:p>
          <a:p>
            <a:pPr lvl="1"/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Logical address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generated by the CPU; also referred to as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virtual address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Physical address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address seen by the memory unit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Logical address space </a:t>
            </a:r>
            <a:r>
              <a:rPr lang="en-US" smtClean="0">
                <a:ea typeface="ＭＳ Ｐゴシック" pitchFamily="-84" charset="-128"/>
              </a:rPr>
              <a:t>is the set of all logical addresses generated by a program</a:t>
            </a: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Physical address space </a:t>
            </a:r>
            <a:r>
              <a:rPr lang="en-US" smtClean="0">
                <a:ea typeface="ＭＳ Ｐゴシック" pitchFamily="-84" charset="-128"/>
              </a:rPr>
              <a:t>is the set of all physical addresses generated by a program</a:t>
            </a:r>
          </a:p>
          <a:p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588" y="369888"/>
            <a:ext cx="1175861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Memory-Management Unit (</a:t>
            </a:r>
            <a:r>
              <a:rPr lang="en-US" sz="3400" smtClean="0">
                <a:ea typeface="ＭＳ Ｐゴシック" pitchFamily="-84" charset="-128"/>
              </a:rPr>
              <a:t>MMU</a:t>
            </a:r>
            <a:r>
              <a:rPr lang="en-US" smtClean="0">
                <a:ea typeface="ＭＳ Ｐゴシック" pitchFamily="-84" charset="-128"/>
              </a:rPr>
              <a:t>)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Hardware device that at run time maps virtual to physical address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Many methods possible, covered in the rest of this chapter</a:t>
            </a:r>
            <a:br>
              <a:rPr lang="en-US" smtClean="0">
                <a:ea typeface="ＭＳ Ｐゴシック" pitchFamily="-84" charset="-128"/>
              </a:rPr>
            </a:br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Base register now called </a:t>
            </a:r>
            <a:r>
              <a:rPr lang="en-US" b="1" smtClean="0">
                <a:solidFill>
                  <a:srgbClr val="0000FF"/>
                </a:solidFill>
                <a:ea typeface="ＭＳ Ｐゴシック" pitchFamily="-84" charset="-128"/>
              </a:rPr>
              <a:t>relocation register</a:t>
            </a:r>
            <a:endParaRPr lang="en-US" smtClean="0">
              <a:ea typeface="ＭＳ Ｐゴシック" pitchFamily="-84" charset="-128"/>
            </a:endParaRPr>
          </a:p>
          <a:p>
            <a:pPr lvl="1"/>
            <a:r>
              <a:rPr lang="en-US" smtClean="0">
                <a:ea typeface="ＭＳ Ｐゴシック" pitchFamily="-84" charset="-128"/>
              </a:rPr>
              <a:t>MS-DOS on Intel 80x86 used 4 relocation registers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The user program deals with </a:t>
            </a:r>
            <a:r>
              <a:rPr lang="en-US" i="1" smtClean="0">
                <a:ea typeface="ＭＳ Ｐゴシック" pitchFamily="-84" charset="-128"/>
              </a:rPr>
              <a:t>logical</a:t>
            </a:r>
            <a:r>
              <a:rPr lang="en-US" smtClean="0">
                <a:ea typeface="ＭＳ Ｐゴシック" pitchFamily="-84" charset="-128"/>
              </a:rPr>
              <a:t> addresses; it never sees the </a:t>
            </a:r>
            <a:r>
              <a:rPr lang="en-US" i="1" smtClean="0">
                <a:ea typeface="ＭＳ Ｐゴシック" pitchFamily="-84" charset="-128"/>
              </a:rPr>
              <a:t>real</a:t>
            </a:r>
            <a:r>
              <a:rPr lang="en-US" smtClean="0">
                <a:ea typeface="ＭＳ Ｐゴシック" pitchFamily="-84" charset="-128"/>
              </a:rPr>
              <a:t> physical addresses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Execution-time binding occurs when reference is made to location in memory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Logical address bound to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8" y="414338"/>
            <a:ext cx="12336462" cy="7620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Dynamic relocation using a relocation register</a:t>
            </a:r>
          </a:p>
        </p:txBody>
      </p:sp>
      <p:pic>
        <p:nvPicPr>
          <p:cNvPr id="2560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9888" y="2540000"/>
            <a:ext cx="6130925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1143000" y="1836738"/>
            <a:ext cx="5380038" cy="658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Routine is not loaded until it is called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Better memory-space utilization; unused routine is never loaded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All routines kept on disk in relocatable load format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Useful when large amounts of code are needed to handle infrequently occurring cases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No special support from the operating system is required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Implemented through program design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Dynamic Linking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76050" cy="5789612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Static linking </a:t>
            </a:r>
            <a:r>
              <a:rPr lang="en-US" smtClean="0">
                <a:ea typeface="ＭＳ Ｐゴシック" pitchFamily="-84" charset="-128"/>
              </a:rPr>
              <a:t>– system libraries and program code combined by the loader into the binary program image</a:t>
            </a:r>
          </a:p>
          <a:p>
            <a:r>
              <a:rPr lang="en-US" smtClean="0">
                <a:ea typeface="ＭＳ Ｐゴシック" pitchFamily="-84" charset="-128"/>
              </a:rPr>
              <a:t>Dynamic linking –linking postponed until execution time</a:t>
            </a:r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Small piece of code,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stub</a:t>
            </a:r>
            <a:r>
              <a:rPr lang="en-US" smtClean="0">
                <a:ea typeface="ＭＳ Ｐゴシック" pitchFamily="-84" charset="-128"/>
              </a:rPr>
              <a:t>, used to locate the appropriate memory-resident library routine</a:t>
            </a:r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Stub replaces itself with the address of the routine, and executes the routine</a:t>
            </a:r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Operating system checks if routine is in processes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 memory address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If not in address space, add to address space</a:t>
            </a:r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Dynamic linking is particularly useful for libraries</a:t>
            </a:r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System also known as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shared libraries</a:t>
            </a:r>
          </a:p>
          <a:p>
            <a:r>
              <a:rPr lang="en-US" smtClean="0">
                <a:solidFill>
                  <a:srgbClr val="000000"/>
                </a:solidFill>
                <a:ea typeface="ＭＳ Ｐゴシック" pitchFamily="-84" charset="-128"/>
              </a:rPr>
              <a:t>Consider applicability to patching system libraries</a:t>
            </a:r>
          </a:p>
          <a:p>
            <a:pPr lvl="1"/>
            <a:r>
              <a:rPr lang="en-US" smtClean="0">
                <a:solidFill>
                  <a:srgbClr val="000000"/>
                </a:solidFill>
                <a:ea typeface="ＭＳ Ｐゴシック" pitchFamily="-84" charset="-128"/>
              </a:rPr>
              <a:t>Versioning may be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Swapping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3063"/>
            <a:ext cx="11639550" cy="675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A process can be </a:t>
            </a: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swapped</a:t>
            </a:r>
            <a:r>
              <a:rPr lang="en-US" sz="2000" smtClean="0">
                <a:ea typeface="ＭＳ Ｐゴシック" pitchFamily="-84" charset="-128"/>
              </a:rPr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Backing store</a:t>
            </a:r>
            <a:r>
              <a:rPr lang="en-US" sz="2000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z="2000" smtClean="0">
                <a:ea typeface="ＭＳ Ｐゴシック" pitchFamily="-84" charset="-128"/>
              </a:rPr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Roll out, roll in</a:t>
            </a:r>
            <a:r>
              <a:rPr lang="en-US" sz="2000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z="2000" smtClean="0">
                <a:ea typeface="ＭＳ Ｐゴシック" pitchFamily="-84" charset="-128"/>
              </a:rPr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System maintains a </a:t>
            </a: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ready queue</a:t>
            </a:r>
            <a:r>
              <a:rPr lang="en-US" sz="2000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z="2000" smtClean="0">
                <a:ea typeface="ＭＳ Ｐゴシック" pitchFamily="-84" charset="-128"/>
              </a:rPr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ea typeface="ＭＳ Ｐゴシック" pitchFamily="-84" charset="-128"/>
              </a:rPr>
              <a:t>Modified versions of swapping are found on many systems (i.e., UNIX, Linux, and Windows)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Swapping normally disabled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Started if more than threshold amount of memory allocated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sz="2000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Schematic View of Swapping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31746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5113" y="2155825"/>
            <a:ext cx="8320087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ea typeface="ＭＳ Ｐゴシック" pitchFamily="-84" charset="-128"/>
              </a:rPr>
              <a:t>Context Switch Time including Swapping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>
                <a:ea typeface="ＭＳ Ｐゴシック" pitchFamily="-84" charset="-128"/>
              </a:rPr>
              <a:t>If next processes to be put on CPU is not in memory, need to swap out a process and swap in target process</a:t>
            </a:r>
          </a:p>
          <a:p>
            <a:r>
              <a:rPr lang="en-US" sz="2000" smtClean="0">
                <a:ea typeface="ＭＳ Ｐゴシック" pitchFamily="-84" charset="-128"/>
              </a:rPr>
              <a:t>Context switch time can then be very high</a:t>
            </a:r>
          </a:p>
          <a:p>
            <a:r>
              <a:rPr lang="en-US" sz="2000" smtClean="0">
                <a:ea typeface="ＭＳ Ｐゴシック" pitchFamily="-84" charset="-128"/>
              </a:rPr>
              <a:t>100MB process swapping to hard disk with transfer rate of 50MB/sec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Swap out time of 2000 ms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Plus swap in of same sized process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Total context switch swapping component time of 4000ms (4 seconds)</a:t>
            </a:r>
          </a:p>
          <a:p>
            <a:r>
              <a:rPr lang="en-US" sz="2000" smtClean="0">
                <a:ea typeface="ＭＳ Ｐゴシック" pitchFamily="-84" charset="-128"/>
              </a:rPr>
              <a:t>Can reduce if reduce size of memory swapped – by knowing how much memory really being used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System calls to inform OS of memory use via </a:t>
            </a:r>
            <a:r>
              <a:rPr lang="en-US" sz="2000" smtClean="0">
                <a:latin typeface="Courier New" pitchFamily="49" charset="0"/>
                <a:ea typeface="ＭＳ Ｐゴシック" pitchFamily="-84" charset="-128"/>
                <a:cs typeface="Courier New" pitchFamily="49" charset="0"/>
              </a:rPr>
              <a:t>request_memory() </a:t>
            </a:r>
            <a:r>
              <a:rPr lang="en-US" sz="2000" smtClean="0">
                <a:ea typeface="ＭＳ Ｐゴシック" pitchFamily="-84" charset="-128"/>
              </a:rPr>
              <a:t>and </a:t>
            </a:r>
            <a:r>
              <a:rPr lang="en-US" sz="2000" smtClean="0">
                <a:latin typeface="Courier New" pitchFamily="49" charset="0"/>
                <a:ea typeface="ＭＳ Ｐゴシック" pitchFamily="-84" charset="-128"/>
                <a:cs typeface="Courier New" pitchFamily="49" charset="0"/>
              </a:rPr>
              <a:t>release_memory()</a:t>
            </a:r>
          </a:p>
          <a:p>
            <a:r>
              <a:rPr lang="en-US" sz="2000" smtClean="0">
                <a:ea typeface="ＭＳ Ｐゴシック" pitchFamily="-84" charset="-128"/>
              </a:rPr>
              <a:t>Other constraints as well on swapping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Pending I/O – can</a:t>
            </a:r>
            <a:r>
              <a:rPr lang="en-US" altLang="en-US" sz="2000" smtClean="0">
                <a:ea typeface="ＭＳ Ｐゴシック" pitchFamily="-84" charset="-128"/>
              </a:rPr>
              <a:t>’</a:t>
            </a:r>
            <a:r>
              <a:rPr lang="en-US" sz="2000" smtClean="0">
                <a:ea typeface="ＭＳ Ｐゴシック" pitchFamily="-84" charset="-128"/>
              </a:rPr>
              <a:t>t swap out as I/O would occur to wrong process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Or always transfer I/O to kernel space, then to I/O device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Known as </a:t>
            </a: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double buffering</a:t>
            </a:r>
            <a:r>
              <a:rPr lang="en-US" sz="2000" smtClean="0">
                <a:ea typeface="ＭＳ Ｐゴシック" pitchFamily="-84" charset="-128"/>
              </a:rPr>
              <a:t>, adds overhead</a:t>
            </a:r>
          </a:p>
          <a:p>
            <a:r>
              <a:rPr lang="en-US" sz="2000" smtClean="0">
                <a:ea typeface="ＭＳ Ｐゴシック" pitchFamily="-84" charset="-128"/>
              </a:rPr>
              <a:t>Standard swapping not used in modern operating systems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But modified version common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Swap only when free memory extremely 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ea typeface="ＭＳ Ｐゴシック" pitchFamily="-84" charset="-128"/>
              </a:rPr>
              <a:t>Swapping on Mobile Systems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>
                <a:ea typeface="ＭＳ Ｐゴシック" pitchFamily="-84" charset="-128"/>
              </a:rPr>
              <a:t>Not typically supported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Flash memory based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Small amount of space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Limited number of write cycles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Poor throughput between flash memory and CPU on mobile platform</a:t>
            </a:r>
          </a:p>
          <a:p>
            <a:r>
              <a:rPr lang="en-US" sz="2000" smtClean="0">
                <a:ea typeface="ＭＳ Ｐゴシック" pitchFamily="-84" charset="-128"/>
              </a:rPr>
              <a:t>Instead use other methods to free memory if low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iOS </a:t>
            </a:r>
            <a:r>
              <a:rPr lang="en-US" sz="2000" b="1" i="1" smtClean="0">
                <a:ea typeface="ＭＳ Ｐゴシック" pitchFamily="-84" charset="-128"/>
              </a:rPr>
              <a:t>asks</a:t>
            </a:r>
            <a:r>
              <a:rPr lang="en-US" sz="2000" smtClean="0">
                <a:ea typeface="ＭＳ Ｐゴシック" pitchFamily="-84" charset="-128"/>
              </a:rPr>
              <a:t> apps to voluntarily relinquish allocated memory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Read-only data thrown out and reloaded from flash if needed</a:t>
            </a:r>
          </a:p>
          <a:p>
            <a:pPr lvl="2"/>
            <a:r>
              <a:rPr lang="en-US" sz="2000" smtClean="0">
                <a:ea typeface="ＭＳ Ｐゴシック" pitchFamily="-84" charset="-128"/>
              </a:rPr>
              <a:t>Failure to free can result in termination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Android terminates apps if low free memory, but first writes </a:t>
            </a:r>
            <a:r>
              <a:rPr lang="en-US" sz="2000" b="1" smtClean="0">
                <a:solidFill>
                  <a:srgbClr val="3366FF"/>
                </a:solidFill>
                <a:ea typeface="ＭＳ Ｐゴシック" pitchFamily="-84" charset="-128"/>
              </a:rPr>
              <a:t>application state</a:t>
            </a:r>
            <a:r>
              <a:rPr lang="en-US" sz="2000" smtClean="0">
                <a:ea typeface="ＭＳ Ｐゴシック" pitchFamily="-84" charset="-128"/>
              </a:rPr>
              <a:t> to flash for fast restart</a:t>
            </a:r>
          </a:p>
          <a:p>
            <a:pPr lvl="1"/>
            <a:r>
              <a:rPr lang="en-US" sz="2000" smtClean="0">
                <a:ea typeface="ＭＳ Ｐゴシック" pitchFamily="-84" charset="-128"/>
              </a:rPr>
              <a:t>Both OSes support paging as discussed below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Contiguous Allocation</a:t>
            </a:r>
          </a:p>
        </p:txBody>
      </p:sp>
      <p:sp>
        <p:nvSpPr>
          <p:cNvPr id="358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66538" cy="60166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Main memory must support both OS and user processes</a:t>
            </a:r>
          </a:p>
          <a:p>
            <a:r>
              <a:rPr lang="en-US" smtClean="0">
                <a:ea typeface="ＭＳ Ｐゴシック" pitchFamily="-84" charset="-128"/>
              </a:rPr>
              <a:t>Limited resource, must allocate efficiently</a:t>
            </a:r>
          </a:p>
          <a:p>
            <a:r>
              <a:rPr lang="en-US" smtClean="0">
                <a:ea typeface="ＭＳ Ｐゴシック" pitchFamily="-84" charset="-128"/>
              </a:rPr>
              <a:t>Contiguous allocation is one early method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Main memory usually into two </a:t>
            </a:r>
            <a:r>
              <a:rPr lang="en-US" b="1" smtClean="0">
                <a:solidFill>
                  <a:srgbClr val="0000FF"/>
                </a:solidFill>
                <a:ea typeface="ＭＳ Ｐゴシック" pitchFamily="-84" charset="-128"/>
              </a:rPr>
              <a:t>partitions</a:t>
            </a:r>
            <a:r>
              <a:rPr lang="en-US" smtClean="0">
                <a:ea typeface="ＭＳ Ｐゴシック" pitchFamily="-84" charset="-128"/>
              </a:rPr>
              <a:t>: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Resident operating system, usually held in low memory with interrupt vector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User processes then held in high memory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process contained in single contiguous section of memory</a:t>
            </a:r>
            <a:br>
              <a:rPr lang="en-US" smtClean="0">
                <a:ea typeface="ＭＳ Ｐゴシック" pitchFamily="-84" charset="-128"/>
              </a:rPr>
            </a:br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Relocation registers used to protect user processes from each other, and from changing operating-system code and data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Base register contains value of smallest physical address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Limit register contains range of logical addresses – each logical address must be less than the limit register 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MMU maps logical address </a:t>
            </a:r>
            <a:r>
              <a:rPr lang="en-US" i="1" smtClean="0">
                <a:ea typeface="ＭＳ Ｐゴシック" pitchFamily="-84" charset="-128"/>
              </a:rPr>
              <a:t>dynamically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Can then allow actions such as kernel code being </a:t>
            </a:r>
            <a:r>
              <a:rPr lang="en-US" b="1" smtClean="0">
                <a:solidFill>
                  <a:srgbClr val="0000FF"/>
                </a:solidFill>
                <a:ea typeface="ＭＳ Ｐゴシック" pitchFamily="-84" charset="-128"/>
              </a:rPr>
              <a:t>transient </a:t>
            </a:r>
            <a:r>
              <a:rPr lang="en-US" smtClean="0">
                <a:ea typeface="ＭＳ Ｐゴシック" pitchFamily="-84" charset="-128"/>
              </a:rPr>
              <a:t>and kernel changing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395288"/>
            <a:ext cx="12663488" cy="76835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Hardware Support for Relocation </a:t>
            </a:r>
            <a:br>
              <a:rPr lang="en-US" sz="4000" smtClean="0">
                <a:ea typeface="ＭＳ Ｐゴシック" pitchFamily="-84" charset="-128"/>
              </a:rPr>
            </a:br>
            <a:r>
              <a:rPr lang="en-US" sz="4000" smtClean="0">
                <a:ea typeface="ＭＳ Ｐゴシック" pitchFamily="-84" charset="-128"/>
              </a:rPr>
              <a:t>and Limit Registers</a:t>
            </a:r>
          </a:p>
        </p:txBody>
      </p:sp>
      <p:pic>
        <p:nvPicPr>
          <p:cNvPr id="37890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75" y="2478088"/>
            <a:ext cx="9656763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Chapter 8:  Memory Management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Background</a:t>
            </a:r>
          </a:p>
          <a:p>
            <a:r>
              <a:rPr lang="en-US" smtClean="0">
                <a:ea typeface="ＭＳ Ｐゴシック" pitchFamily="-84" charset="-128"/>
              </a:rPr>
              <a:t>Swapping </a:t>
            </a:r>
          </a:p>
          <a:p>
            <a:r>
              <a:rPr lang="en-US" smtClean="0">
                <a:ea typeface="ＭＳ Ｐゴシック" pitchFamily="-84" charset="-128"/>
              </a:rPr>
              <a:t>Contiguous Memory Allocation</a:t>
            </a:r>
          </a:p>
          <a:p>
            <a:r>
              <a:rPr lang="en-US" smtClean="0">
                <a:ea typeface="ＭＳ Ｐゴシック" pitchFamily="-84" charset="-128"/>
              </a:rPr>
              <a:t>Segmentation</a:t>
            </a:r>
          </a:p>
          <a:p>
            <a:r>
              <a:rPr lang="en-US" smtClean="0">
                <a:ea typeface="ＭＳ Ｐゴシック" pitchFamily="-84" charset="-128"/>
              </a:rPr>
              <a:t>Paging</a:t>
            </a:r>
          </a:p>
          <a:p>
            <a:r>
              <a:rPr lang="en-US" smtClean="0">
                <a:ea typeface="ＭＳ Ｐゴシック" pitchFamily="-84" charset="-128"/>
              </a:rPr>
              <a:t>Structure of the Page Table</a:t>
            </a:r>
          </a:p>
          <a:p>
            <a:r>
              <a:rPr lang="en-US" smtClean="0">
                <a:ea typeface="ＭＳ Ｐゴシック" pitchFamily="-84" charset="-128"/>
              </a:rPr>
              <a:t>Example: The Intel 32 and 64-bit Architectures</a:t>
            </a:r>
          </a:p>
          <a:p>
            <a:r>
              <a:rPr lang="en-US" smtClean="0">
                <a:ea typeface="ＭＳ Ｐゴシック" pitchFamily="-84" charset="-128"/>
              </a:rPr>
              <a:t>Example: ARM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Contiguous Allocation (Cont.)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475" y="1592263"/>
            <a:ext cx="11657013" cy="4349750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Multiple-partition allocation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Degree of multiprogramming limited by number of partitions</a:t>
            </a:r>
          </a:p>
          <a:p>
            <a:pPr lvl="1"/>
            <a:r>
              <a:rPr lang="en-US" b="1" smtClean="0">
                <a:solidFill>
                  <a:srgbClr val="0000FF"/>
                </a:solidFill>
                <a:ea typeface="ＭＳ Ｐゴシック" pitchFamily="-84" charset="-128"/>
              </a:rPr>
              <a:t>Variable-partition </a:t>
            </a:r>
            <a:r>
              <a:rPr lang="en-US" smtClean="0">
                <a:ea typeface="ＭＳ Ｐゴシック" pitchFamily="-84" charset="-128"/>
              </a:rPr>
              <a:t>sizes for efficiency (sized to a given process</a:t>
            </a:r>
            <a:r>
              <a:rPr lang="en-US" altLang="en-US" smtClean="0">
                <a:ea typeface="ＭＳ Ｐゴシック" pitchFamily="-84" charset="-128"/>
              </a:rPr>
              <a:t>’</a:t>
            </a:r>
            <a:r>
              <a:rPr lang="en-US" smtClean="0">
                <a:ea typeface="ＭＳ Ｐゴシック" pitchFamily="-84" charset="-128"/>
              </a:rPr>
              <a:t> needs)</a:t>
            </a:r>
          </a:p>
          <a:p>
            <a:pPr lvl="1"/>
            <a:r>
              <a:rPr lang="en-US" b="1" smtClean="0">
                <a:solidFill>
                  <a:srgbClr val="0000FF"/>
                </a:solidFill>
                <a:ea typeface="ＭＳ Ｐゴシック" pitchFamily="-84" charset="-128"/>
              </a:rPr>
              <a:t>Hole</a:t>
            </a:r>
            <a:r>
              <a:rPr lang="en-US" smtClean="0">
                <a:ea typeface="ＭＳ Ｐゴシック" pitchFamily="-84" charset="-128"/>
              </a:rPr>
              <a:t> – block of available memory; holes of various size are scattered throughout memory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Process exiting frees its partition, adjacent free partitions combined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Operating system maintains information about:</a:t>
            </a:r>
            <a:br>
              <a:rPr lang="en-US" smtClean="0">
                <a:ea typeface="ＭＳ Ｐゴシック" pitchFamily="-84" charset="-128"/>
              </a:rPr>
            </a:br>
            <a:r>
              <a:rPr lang="en-US" smtClean="0">
                <a:ea typeface="ＭＳ Ｐゴシック" pitchFamily="-84" charset="-128"/>
              </a:rPr>
              <a:t>a) allocated partitions    b) free partitions (hole)</a:t>
            </a: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5684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15684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15684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15684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20399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OS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15684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5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1568450" y="7316788"/>
            <a:ext cx="16002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8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15684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2</a:t>
            </a:r>
          </a:p>
        </p:txBody>
      </p:sp>
      <p:sp>
        <p:nvSpPr>
          <p:cNvPr id="39947" name="Rectangle 14"/>
          <p:cNvSpPr>
            <a:spLocks noChangeArrowheads="1"/>
          </p:cNvSpPr>
          <p:nvPr/>
        </p:nvSpPr>
        <p:spPr bwMode="auto">
          <a:xfrm>
            <a:off x="43116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8" name="Line 15"/>
          <p:cNvSpPr>
            <a:spLocks noChangeShapeType="1"/>
          </p:cNvSpPr>
          <p:nvPr/>
        </p:nvSpPr>
        <p:spPr bwMode="auto">
          <a:xfrm>
            <a:off x="43116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49" name="Line 16"/>
          <p:cNvSpPr>
            <a:spLocks noChangeShapeType="1"/>
          </p:cNvSpPr>
          <p:nvPr/>
        </p:nvSpPr>
        <p:spPr bwMode="auto">
          <a:xfrm>
            <a:off x="43116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>
            <a:off x="43116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1" name="Text Box 18"/>
          <p:cNvSpPr txBox="1">
            <a:spLocks noChangeArrowheads="1"/>
          </p:cNvSpPr>
          <p:nvPr/>
        </p:nvSpPr>
        <p:spPr bwMode="auto">
          <a:xfrm>
            <a:off x="47831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OS</a:t>
            </a:r>
          </a:p>
        </p:txBody>
      </p:sp>
      <p:sp>
        <p:nvSpPr>
          <p:cNvPr id="39952" name="Text Box 19"/>
          <p:cNvSpPr txBox="1">
            <a:spLocks noChangeArrowheads="1"/>
          </p:cNvSpPr>
          <p:nvPr/>
        </p:nvSpPr>
        <p:spPr bwMode="auto">
          <a:xfrm>
            <a:off x="43116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5</a:t>
            </a:r>
          </a:p>
        </p:txBody>
      </p:sp>
      <p:sp>
        <p:nvSpPr>
          <p:cNvPr id="39953" name="Text Box 21"/>
          <p:cNvSpPr txBox="1">
            <a:spLocks noChangeArrowheads="1"/>
          </p:cNvSpPr>
          <p:nvPr/>
        </p:nvSpPr>
        <p:spPr bwMode="auto">
          <a:xfrm>
            <a:off x="43116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2</a:t>
            </a:r>
          </a:p>
        </p:txBody>
      </p:sp>
      <p:sp>
        <p:nvSpPr>
          <p:cNvPr id="39954" name="Rectangle 23"/>
          <p:cNvSpPr>
            <a:spLocks noChangeArrowheads="1"/>
          </p:cNvSpPr>
          <p:nvPr/>
        </p:nvSpPr>
        <p:spPr bwMode="auto">
          <a:xfrm>
            <a:off x="70548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5" name="Line 24"/>
          <p:cNvSpPr>
            <a:spLocks noChangeShapeType="1"/>
          </p:cNvSpPr>
          <p:nvPr/>
        </p:nvSpPr>
        <p:spPr bwMode="auto">
          <a:xfrm>
            <a:off x="70548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6" name="Line 25"/>
          <p:cNvSpPr>
            <a:spLocks noChangeShapeType="1"/>
          </p:cNvSpPr>
          <p:nvPr/>
        </p:nvSpPr>
        <p:spPr bwMode="auto">
          <a:xfrm>
            <a:off x="70548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7" name="Line 26"/>
          <p:cNvSpPr>
            <a:spLocks noChangeShapeType="1"/>
          </p:cNvSpPr>
          <p:nvPr/>
        </p:nvSpPr>
        <p:spPr bwMode="auto">
          <a:xfrm>
            <a:off x="70548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58" name="Text Box 27"/>
          <p:cNvSpPr txBox="1">
            <a:spLocks noChangeArrowheads="1"/>
          </p:cNvSpPr>
          <p:nvPr/>
        </p:nvSpPr>
        <p:spPr bwMode="auto">
          <a:xfrm>
            <a:off x="75263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OS</a:t>
            </a:r>
          </a:p>
        </p:txBody>
      </p:sp>
      <p:sp>
        <p:nvSpPr>
          <p:cNvPr id="39959" name="Text Box 28"/>
          <p:cNvSpPr txBox="1">
            <a:spLocks noChangeArrowheads="1"/>
          </p:cNvSpPr>
          <p:nvPr/>
        </p:nvSpPr>
        <p:spPr bwMode="auto">
          <a:xfrm>
            <a:off x="70548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5</a:t>
            </a:r>
          </a:p>
        </p:txBody>
      </p:sp>
      <p:sp>
        <p:nvSpPr>
          <p:cNvPr id="39960" name="Text Box 30"/>
          <p:cNvSpPr txBox="1">
            <a:spLocks noChangeArrowheads="1"/>
          </p:cNvSpPr>
          <p:nvPr/>
        </p:nvSpPr>
        <p:spPr bwMode="auto">
          <a:xfrm>
            <a:off x="70548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2</a:t>
            </a:r>
          </a:p>
        </p:txBody>
      </p:sp>
      <p:sp>
        <p:nvSpPr>
          <p:cNvPr id="39961" name="Rectangle 32"/>
          <p:cNvSpPr>
            <a:spLocks noChangeArrowheads="1"/>
          </p:cNvSpPr>
          <p:nvPr/>
        </p:nvSpPr>
        <p:spPr bwMode="auto">
          <a:xfrm>
            <a:off x="97980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62" name="Line 33"/>
          <p:cNvSpPr>
            <a:spLocks noChangeShapeType="1"/>
          </p:cNvSpPr>
          <p:nvPr/>
        </p:nvSpPr>
        <p:spPr bwMode="auto">
          <a:xfrm>
            <a:off x="97980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63" name="Line 34"/>
          <p:cNvSpPr>
            <a:spLocks noChangeShapeType="1"/>
          </p:cNvSpPr>
          <p:nvPr/>
        </p:nvSpPr>
        <p:spPr bwMode="auto">
          <a:xfrm>
            <a:off x="97980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64" name="Line 35"/>
          <p:cNvSpPr>
            <a:spLocks noChangeShapeType="1"/>
          </p:cNvSpPr>
          <p:nvPr/>
        </p:nvSpPr>
        <p:spPr bwMode="auto">
          <a:xfrm>
            <a:off x="97980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65" name="Text Box 36"/>
          <p:cNvSpPr txBox="1">
            <a:spLocks noChangeArrowheads="1"/>
          </p:cNvSpPr>
          <p:nvPr/>
        </p:nvSpPr>
        <p:spPr bwMode="auto">
          <a:xfrm>
            <a:off x="102695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OS</a:t>
            </a:r>
          </a:p>
        </p:txBody>
      </p:sp>
      <p:sp>
        <p:nvSpPr>
          <p:cNvPr id="39966" name="Text Box 37"/>
          <p:cNvSpPr txBox="1">
            <a:spLocks noChangeArrowheads="1"/>
          </p:cNvSpPr>
          <p:nvPr/>
        </p:nvSpPr>
        <p:spPr bwMode="auto">
          <a:xfrm>
            <a:off x="97980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5</a:t>
            </a:r>
          </a:p>
        </p:txBody>
      </p:sp>
      <p:sp>
        <p:nvSpPr>
          <p:cNvPr id="39967" name="Text Box 38"/>
          <p:cNvSpPr txBox="1">
            <a:spLocks noChangeArrowheads="1"/>
          </p:cNvSpPr>
          <p:nvPr/>
        </p:nvSpPr>
        <p:spPr bwMode="auto">
          <a:xfrm>
            <a:off x="97980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9</a:t>
            </a:r>
          </a:p>
        </p:txBody>
      </p:sp>
      <p:sp>
        <p:nvSpPr>
          <p:cNvPr id="39968" name="Text Box 39"/>
          <p:cNvSpPr txBox="1">
            <a:spLocks noChangeArrowheads="1"/>
          </p:cNvSpPr>
          <p:nvPr/>
        </p:nvSpPr>
        <p:spPr bwMode="auto">
          <a:xfrm>
            <a:off x="97980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2</a:t>
            </a:r>
          </a:p>
        </p:txBody>
      </p:sp>
      <p:sp>
        <p:nvSpPr>
          <p:cNvPr id="39969" name="Rectangle 41"/>
          <p:cNvSpPr>
            <a:spLocks noChangeArrowheads="1"/>
          </p:cNvSpPr>
          <p:nvPr/>
        </p:nvSpPr>
        <p:spPr bwMode="auto">
          <a:xfrm>
            <a:off x="4311650" y="6846888"/>
            <a:ext cx="1714500" cy="1320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0" name="Rectangle 42"/>
          <p:cNvSpPr>
            <a:spLocks noChangeArrowheads="1"/>
          </p:cNvSpPr>
          <p:nvPr/>
        </p:nvSpPr>
        <p:spPr bwMode="auto">
          <a:xfrm>
            <a:off x="7054850" y="7354888"/>
            <a:ext cx="1714500" cy="812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1" name="Text Box 43"/>
          <p:cNvSpPr txBox="1">
            <a:spLocks noChangeArrowheads="1"/>
          </p:cNvSpPr>
          <p:nvPr/>
        </p:nvSpPr>
        <p:spPr bwMode="auto">
          <a:xfrm>
            <a:off x="70548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9</a:t>
            </a:r>
          </a:p>
        </p:txBody>
      </p:sp>
      <p:sp>
        <p:nvSpPr>
          <p:cNvPr id="39972" name="Rectangle 44"/>
          <p:cNvSpPr>
            <a:spLocks noChangeArrowheads="1"/>
          </p:cNvSpPr>
          <p:nvPr/>
        </p:nvSpPr>
        <p:spPr bwMode="auto">
          <a:xfrm>
            <a:off x="9798050" y="7761288"/>
            <a:ext cx="1714500" cy="406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3" name="Line 45"/>
          <p:cNvSpPr>
            <a:spLocks noChangeShapeType="1"/>
          </p:cNvSpPr>
          <p:nvPr/>
        </p:nvSpPr>
        <p:spPr bwMode="auto">
          <a:xfrm>
            <a:off x="9798050" y="72945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4" name="Text Box 46"/>
          <p:cNvSpPr txBox="1">
            <a:spLocks noChangeArrowheads="1"/>
          </p:cNvSpPr>
          <p:nvPr/>
        </p:nvSpPr>
        <p:spPr bwMode="auto">
          <a:xfrm>
            <a:off x="9798050" y="7337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-84" charset="0"/>
              </a:rPr>
              <a:t>process 10</a:t>
            </a:r>
          </a:p>
        </p:txBody>
      </p:sp>
      <p:sp>
        <p:nvSpPr>
          <p:cNvPr id="39975" name="AutoShape 47"/>
          <p:cNvSpPr>
            <a:spLocks noChangeArrowheads="1"/>
          </p:cNvSpPr>
          <p:nvPr/>
        </p:nvSpPr>
        <p:spPr bwMode="auto">
          <a:xfrm>
            <a:off x="33972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6" name="AutoShape 48"/>
          <p:cNvSpPr>
            <a:spLocks noChangeArrowheads="1"/>
          </p:cNvSpPr>
          <p:nvPr/>
        </p:nvSpPr>
        <p:spPr bwMode="auto">
          <a:xfrm>
            <a:off x="61404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9977" name="AutoShape 49"/>
          <p:cNvSpPr>
            <a:spLocks noChangeArrowheads="1"/>
          </p:cNvSpPr>
          <p:nvPr/>
        </p:nvSpPr>
        <p:spPr bwMode="auto">
          <a:xfrm>
            <a:off x="88836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Dynamic Storage-Allocation Problem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950" y="2741613"/>
            <a:ext cx="11417300" cy="2809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First-fit</a:t>
            </a:r>
            <a:r>
              <a:rPr lang="en-US" smtClean="0">
                <a:ea typeface="ＭＳ Ｐゴシック" pitchFamily="-84" charset="-128"/>
              </a:rPr>
              <a:t>:  Allocate the </a:t>
            </a:r>
            <a:r>
              <a:rPr lang="en-US" b="1" i="1" smtClean="0">
                <a:ea typeface="ＭＳ Ｐゴシック" pitchFamily="-84" charset="-128"/>
              </a:rPr>
              <a:t>first</a:t>
            </a:r>
            <a:r>
              <a:rPr lang="en-US" smtClean="0">
                <a:ea typeface="ＭＳ Ｐゴシック" pitchFamily="-84" charset="-128"/>
              </a:rPr>
              <a:t> hole that is big enough</a:t>
            </a:r>
          </a:p>
          <a:p>
            <a:pPr>
              <a:lnSpc>
                <a:spcPct val="90000"/>
              </a:lnSpc>
            </a:pPr>
            <a:endParaRPr lang="en-US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Best-fit</a:t>
            </a:r>
            <a:r>
              <a:rPr lang="en-US" smtClean="0">
                <a:ea typeface="ＭＳ Ｐゴシック" pitchFamily="-84" charset="-128"/>
              </a:rPr>
              <a:t>:  Allocate the </a:t>
            </a:r>
            <a:r>
              <a:rPr lang="en-US" b="1" i="1" smtClean="0">
                <a:ea typeface="ＭＳ Ｐゴシック" pitchFamily="-84" charset="-128"/>
              </a:rPr>
              <a:t>smallest</a:t>
            </a:r>
            <a:r>
              <a:rPr lang="en-US" smtClean="0">
                <a:ea typeface="ＭＳ Ｐゴシック" pitchFamily="-84" charset="-128"/>
              </a:rPr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Worst-fit</a:t>
            </a:r>
            <a:r>
              <a:rPr lang="en-US" smtClean="0">
                <a:ea typeface="ＭＳ Ｐゴシック" pitchFamily="-84" charset="-128"/>
              </a:rPr>
              <a:t>:  Allocate the </a:t>
            </a:r>
            <a:r>
              <a:rPr lang="en-US" b="1" i="1" smtClean="0">
                <a:ea typeface="ＭＳ Ｐゴシック" pitchFamily="-84" charset="-128"/>
              </a:rPr>
              <a:t>largest</a:t>
            </a:r>
            <a:r>
              <a:rPr lang="en-US" smtClean="0">
                <a:ea typeface="ＭＳ Ｐゴシック" pitchFamily="-84" charset="-128"/>
              </a:rPr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Produces the largest leftover hole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143000" y="1897063"/>
            <a:ext cx="61785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How to satisfy a request of size </a:t>
            </a:r>
            <a:r>
              <a:rPr lang="en-US" b="1" i="1">
                <a:latin typeface="Helvetica" pitchFamily="-84" charset="0"/>
              </a:rPr>
              <a:t>n</a:t>
            </a:r>
            <a:r>
              <a:rPr lang="en-US">
                <a:latin typeface="Helvetica" pitchFamily="-84" charset="0"/>
              </a:rPr>
              <a:t> from a list of free holes?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1143000" y="6892925"/>
            <a:ext cx="114014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Fragmentation</a:t>
            </a:r>
          </a:p>
        </p:txBody>
      </p:sp>
      <p:sp>
        <p:nvSpPr>
          <p:cNvPr id="4403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695450"/>
            <a:ext cx="11657013" cy="6665913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External Fragmentation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total memory space exists to satisfy a request, but it is not contiguous</a:t>
            </a:r>
            <a:endParaRPr lang="en-US" sz="1100" smtClean="0">
              <a:ea typeface="ＭＳ Ｐゴシック" pitchFamily="-84" charset="-128"/>
            </a:endParaRPr>
          </a:p>
          <a:p>
            <a:endParaRPr lang="en-US" b="1" smtClean="0">
              <a:solidFill>
                <a:srgbClr val="3366FF"/>
              </a:solidFill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Internal Fragmentation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allocated memory may be slightly larger than requested memory; this size difference is memory internal to a partition, but not being used</a:t>
            </a:r>
            <a:endParaRPr lang="en-US" sz="1100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First fit analysis reveals that given </a:t>
            </a:r>
            <a:r>
              <a:rPr lang="en-US" i="1" smtClean="0">
                <a:ea typeface="ＭＳ Ｐゴシック" pitchFamily="-84" charset="-128"/>
              </a:rPr>
              <a:t>N</a:t>
            </a:r>
            <a:r>
              <a:rPr lang="en-US" smtClean="0">
                <a:ea typeface="ＭＳ Ｐゴシック" pitchFamily="-84" charset="-128"/>
              </a:rPr>
              <a:t> blocks allocated, 0.5 </a:t>
            </a:r>
            <a:r>
              <a:rPr lang="en-US" i="1" smtClean="0">
                <a:ea typeface="ＭＳ Ｐゴシック" pitchFamily="-84" charset="-128"/>
              </a:rPr>
              <a:t>N</a:t>
            </a:r>
            <a:r>
              <a:rPr lang="en-US" smtClean="0">
                <a:ea typeface="ＭＳ Ｐゴシック" pitchFamily="-84" charset="-128"/>
              </a:rPr>
              <a:t> blocks lost to fragmentation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1/3 may be unusable -&gt;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50-percent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Fragmentation (Cont.)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Reduce external fragmentation by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compaction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Shuffle memory contents to place all free memory together in one large block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Compaction is possible </a:t>
            </a:r>
            <a:r>
              <a:rPr lang="en-US" i="1" smtClean="0">
                <a:ea typeface="ＭＳ Ｐゴシック" pitchFamily="-84" charset="-128"/>
              </a:rPr>
              <a:t>only</a:t>
            </a:r>
            <a:r>
              <a:rPr lang="en-US" smtClean="0">
                <a:ea typeface="ＭＳ Ｐゴシック" pitchFamily="-84" charset="-128"/>
              </a:rPr>
              <a:t> if relocation is dynamic, and is done at execution time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I/O problem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Latch job in memory while it is involved in I/O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Do I/O only into OS buffers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Segmentation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sz="1100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617788" algn="l"/>
              </a:tabLst>
            </a:pPr>
            <a:r>
              <a:rPr lang="en-US" smtClean="0">
                <a:ea typeface="ＭＳ Ｐゴシック" pitchFamily="-84" charset="-128"/>
              </a:rPr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User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s View of a Program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491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Logical View of Segmentation</a:t>
            </a:r>
          </a:p>
        </p:txBody>
      </p:sp>
      <p:sp>
        <p:nvSpPr>
          <p:cNvPr id="51202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-84" charset="0"/>
              </a:rPr>
              <a:t>1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-84" charset="0"/>
              </a:rPr>
              <a:t>3</a:t>
            </a: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-84" charset="0"/>
              </a:rPr>
              <a:t>2</a:t>
            </a: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-84" charset="0"/>
              </a:rPr>
              <a:t>4</a:t>
            </a:r>
          </a:p>
        </p:txBody>
      </p:sp>
      <p:grpSp>
        <p:nvGrpSpPr>
          <p:cNvPr id="51207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51210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1221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2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1211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1219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0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1212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-84" charset="0"/>
                </a:rPr>
                <a:t>1</a:t>
              </a:r>
            </a:p>
          </p:txBody>
        </p:sp>
        <p:sp>
          <p:nvSpPr>
            <p:cNvPr id="51213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-84" charset="0"/>
                </a:rPr>
                <a:t>4</a:t>
              </a:r>
            </a:p>
          </p:txBody>
        </p:sp>
        <p:sp>
          <p:nvSpPr>
            <p:cNvPr id="51214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6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7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-84" charset="0"/>
                </a:rPr>
                <a:t>2</a:t>
              </a:r>
            </a:p>
          </p:txBody>
        </p:sp>
        <p:sp>
          <p:nvSpPr>
            <p:cNvPr id="51218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-84" charset="0"/>
                </a:rPr>
                <a:t>3</a:t>
              </a:r>
            </a:p>
          </p:txBody>
        </p:sp>
      </p:grpSp>
      <p:sp>
        <p:nvSpPr>
          <p:cNvPr id="51208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user space </a:t>
            </a:r>
          </a:p>
        </p:txBody>
      </p:sp>
      <p:sp>
        <p:nvSpPr>
          <p:cNvPr id="51209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Segmentation Architecture 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46238"/>
            <a:ext cx="11601450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smtClean="0">
                <a:ea typeface="ＭＳ Ｐゴシック" pitchFamily="-84" charset="-128"/>
              </a:rPr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2614613" algn="l"/>
                <a:tab pos="4081463" algn="ctr"/>
              </a:tabLst>
            </a:pPr>
            <a:r>
              <a:rPr lang="en-US" smtClean="0">
                <a:ea typeface="ＭＳ Ｐゴシック" pitchFamily="-84" charset="-128"/>
              </a:rPr>
              <a:t>		&lt;segment-number, offset&gt;,</a:t>
            </a:r>
          </a:p>
          <a:p>
            <a:pPr>
              <a:buFont typeface="Monotype Sorts" pitchFamily="-84" charset="2"/>
              <a:buNone/>
              <a:tabLst>
                <a:tab pos="2614613" algn="l"/>
                <a:tab pos="4081463" algn="ctr"/>
              </a:tabLst>
            </a:pPr>
            <a:endParaRPr lang="en-US" sz="1100" smtClean="0">
              <a:ea typeface="ＭＳ Ｐゴシック" pitchFamily="-84" charset="-128"/>
            </a:endParaRPr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Segment table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base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limit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specifies the length of the segment</a:t>
            </a:r>
          </a:p>
          <a:p>
            <a:pPr lvl="1">
              <a:tabLst>
                <a:tab pos="2614613" algn="l"/>
                <a:tab pos="4081463" algn="ctr"/>
              </a:tabLst>
            </a:pPr>
            <a:endParaRPr lang="en-US" sz="1100" smtClean="0">
              <a:ea typeface="ＭＳ Ｐゴシック" pitchFamily="-84" charset="-128"/>
            </a:endParaRPr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Segment-table base register (STBR)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points to the segment table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endParaRPr lang="en-US" sz="1100" smtClean="0">
              <a:ea typeface="ＭＳ Ｐゴシック" pitchFamily="-84" charset="-128"/>
            </a:endParaRPr>
          </a:p>
          <a:p>
            <a:pPr>
              <a:tabLst>
                <a:tab pos="2614613" algn="l"/>
                <a:tab pos="4081463" algn="ctr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Segment-table length register (STLR)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indicates number of segments used by a program;</a:t>
            </a:r>
          </a:p>
          <a:p>
            <a:pPr>
              <a:buFont typeface="Monotype Sorts" pitchFamily="-84" charset="2"/>
              <a:buNone/>
              <a:tabLst>
                <a:tab pos="2614613" algn="l"/>
                <a:tab pos="4081463" algn="ctr"/>
              </a:tabLst>
            </a:pPr>
            <a:r>
              <a:rPr lang="en-US" smtClean="0">
                <a:ea typeface="ＭＳ Ｐゴシック" pitchFamily="-84" charset="-128"/>
              </a:rPr>
              <a:t>	                  segment number </a:t>
            </a:r>
            <a:r>
              <a:rPr lang="en-US" b="1" i="1" smtClean="0">
                <a:solidFill>
                  <a:srgbClr val="FF0000"/>
                </a:solidFill>
                <a:ea typeface="ＭＳ Ｐゴシック" pitchFamily="-84" charset="-128"/>
              </a:rPr>
              <a:t>s</a:t>
            </a:r>
            <a:r>
              <a:rPr lang="en-US" smtClean="0">
                <a:ea typeface="ＭＳ Ｐゴシック" pitchFamily="-84" charset="-128"/>
              </a:rPr>
              <a:t> is legal if </a:t>
            </a:r>
            <a:r>
              <a:rPr lang="en-US" b="1" i="1" smtClean="0">
                <a:solidFill>
                  <a:srgbClr val="FF0000"/>
                </a:solidFill>
                <a:ea typeface="ＭＳ Ｐゴシック" pitchFamily="-84" charset="-128"/>
              </a:rPr>
              <a:t>s</a:t>
            </a:r>
            <a:r>
              <a:rPr lang="en-US" smtClean="0">
                <a:ea typeface="ＭＳ Ｐゴシック" pitchFamily="-84" charset="-128"/>
              </a:rPr>
              <a:t> &lt; </a:t>
            </a:r>
            <a:r>
              <a:rPr lang="en-US" b="1" smtClean="0">
                <a:solidFill>
                  <a:srgbClr val="FF0000"/>
                </a:solidFill>
                <a:ea typeface="ＭＳ Ｐゴシック" pitchFamily="-84" charset="-128"/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Segmentation Architecture (Cont.)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970088"/>
            <a:ext cx="11447463" cy="59594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Protection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With each entry in segment table associate: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validation bit = 0 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 illegal segment</a:t>
            </a:r>
          </a:p>
          <a:p>
            <a:pPr lvl="2"/>
            <a:r>
              <a:rPr lang="en-US" smtClean="0">
                <a:ea typeface="ＭＳ Ｐゴシック" pitchFamily="-84" charset="-128"/>
                <a:sym typeface="Symbol" pitchFamily="18" charset="2"/>
              </a:rPr>
              <a:t>read/write/execute privileges</a:t>
            </a:r>
          </a:p>
          <a:p>
            <a:pPr lvl="2"/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r>
              <a:rPr lang="en-US" smtClean="0">
                <a:ea typeface="ＭＳ Ｐゴシック" pitchFamily="-84" charset="-128"/>
              </a:rPr>
              <a:t>Protection bits associated with segments; code sharing occurs at segment level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Since segments vary in length, memory allocation is a dynamic storage-allocation problem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Segmentation Hardware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57346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900238"/>
            <a:ext cx="11493500" cy="59213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To provide a detailed description of various ways of organizing memory hardware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To discuss various memory-management techniques, including paging and segmentation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Paging</a:t>
            </a:r>
          </a:p>
        </p:txBody>
      </p:sp>
      <p:sp>
        <p:nvSpPr>
          <p:cNvPr id="5939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379538" y="1608138"/>
            <a:ext cx="11403012" cy="6356350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Avoids external fragmentation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Avoids problem of varying sized memory chunks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Divide physical memory into fixed-sized blocks called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frames</a:t>
            </a:r>
            <a:endParaRPr lang="en-US" smtClean="0">
              <a:solidFill>
                <a:srgbClr val="3366FF"/>
              </a:solidFill>
              <a:ea typeface="ＭＳ Ｐゴシック" pitchFamily="-84" charset="-128"/>
            </a:endParaRPr>
          </a:p>
          <a:p>
            <a:pPr lvl="1"/>
            <a:r>
              <a:rPr lang="en-US" smtClean="0">
                <a:solidFill>
                  <a:srgbClr val="000000"/>
                </a:solidFill>
                <a:ea typeface="ＭＳ Ｐゴシック" pitchFamily="-84" charset="-128"/>
              </a:rPr>
              <a:t>Size </a:t>
            </a:r>
            <a:r>
              <a:rPr lang="en-US" smtClean="0">
                <a:ea typeface="ＭＳ Ｐゴシック" pitchFamily="-84" charset="-128"/>
              </a:rPr>
              <a:t>is power of 2, between 512 bytes and 16 Mbytes</a:t>
            </a:r>
            <a:endParaRPr lang="en-US" sz="1100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Divide logical memory into blocks of same size called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pages</a:t>
            </a:r>
          </a:p>
          <a:p>
            <a:endParaRPr lang="en-US" sz="1100" b="1" smtClean="0">
              <a:solidFill>
                <a:srgbClr val="3366FF"/>
              </a:solidFill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Keep track of all free frames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To run a program of size </a:t>
            </a:r>
            <a:r>
              <a:rPr lang="en-US" b="1" i="1" smtClean="0">
                <a:ea typeface="ＭＳ Ｐゴシック" pitchFamily="-84" charset="-128"/>
              </a:rPr>
              <a:t>N</a:t>
            </a:r>
            <a:r>
              <a:rPr lang="en-US" i="1" smtClean="0"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pages, need to find </a:t>
            </a:r>
            <a:r>
              <a:rPr lang="en-US" b="1" i="1" smtClean="0">
                <a:ea typeface="ＭＳ Ｐゴシック" pitchFamily="-84" charset="-128"/>
              </a:rPr>
              <a:t>N</a:t>
            </a:r>
            <a:r>
              <a:rPr lang="en-US" smtClean="0">
                <a:ea typeface="ＭＳ Ｐゴシック" pitchFamily="-84" charset="-128"/>
              </a:rPr>
              <a:t> free frames and load program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Set up a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 table</a:t>
            </a:r>
            <a:r>
              <a:rPr lang="en-US" smtClean="0">
                <a:ea typeface="ＭＳ Ｐゴシック" pitchFamily="-84" charset="-128"/>
              </a:rPr>
              <a:t> to translate logical to physical addresses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Backing store likewise split into pages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Address Translation Scheme</a:t>
            </a:r>
          </a:p>
        </p:txBody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Address generated by CPU is divided into:</a:t>
            </a:r>
          </a:p>
          <a:p>
            <a:pPr lvl="1"/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 number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i="1" smtClean="0">
                <a:solidFill>
                  <a:srgbClr val="3366FF"/>
                </a:solidFill>
                <a:ea typeface="ＭＳ Ｐゴシック" pitchFamily="-84" charset="-128"/>
              </a:rPr>
              <a:t>p</a:t>
            </a:r>
            <a:r>
              <a:rPr lang="en-US" smtClean="0">
                <a:ea typeface="ＭＳ Ｐゴシック" pitchFamily="-84" charset="-128"/>
              </a:rPr>
              <a:t>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used as an index into a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 table </a:t>
            </a:r>
            <a:r>
              <a:rPr lang="en-US" smtClean="0">
                <a:ea typeface="ＭＳ Ｐゴシック" pitchFamily="-84" charset="-128"/>
              </a:rPr>
              <a:t>which contains base address of each page in physical memory</a:t>
            </a:r>
          </a:p>
          <a:p>
            <a:pPr lvl="1"/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 offset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i="1" smtClean="0">
                <a:solidFill>
                  <a:srgbClr val="3366FF"/>
                </a:solidFill>
                <a:ea typeface="ＭＳ Ｐゴシック" pitchFamily="-84" charset="-128"/>
              </a:rPr>
              <a:t>d</a:t>
            </a:r>
            <a:r>
              <a:rPr lang="en-US" smtClean="0">
                <a:ea typeface="ＭＳ Ｐゴシック" pitchFamily="-84" charset="-128"/>
              </a:rPr>
              <a:t>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– combined with base address to define the physical memory address that is sent to the memory unit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r>
              <a:rPr lang="en-US" smtClean="0">
                <a:ea typeface="ＭＳ Ｐゴシック" pitchFamily="-84" charset="-128"/>
              </a:rPr>
              <a:t>For given logical address space 2</a:t>
            </a:r>
            <a:r>
              <a:rPr lang="en-US" i="1" baseline="30000" smtClean="0">
                <a:ea typeface="ＭＳ Ｐゴシック" pitchFamily="-84" charset="-128"/>
              </a:rPr>
              <a:t>m </a:t>
            </a:r>
            <a:r>
              <a:rPr lang="en-US" smtClean="0">
                <a:ea typeface="ＭＳ Ｐゴシック" pitchFamily="-84" charset="-128"/>
              </a:rPr>
              <a:t>and page size</a:t>
            </a:r>
            <a:r>
              <a:rPr lang="en-US" baseline="30000" smtClean="0">
                <a:ea typeface="ＭＳ Ｐゴシック" pitchFamily="-84" charset="-128"/>
              </a:rPr>
              <a:t> </a:t>
            </a:r>
            <a:r>
              <a:rPr lang="en-US" i="1" smtClean="0">
                <a:ea typeface="ＭＳ Ｐゴシック" pitchFamily="-84" charset="-128"/>
              </a:rPr>
              <a:t>2</a:t>
            </a:r>
            <a:r>
              <a:rPr lang="en-US" baseline="30000" smtClean="0">
                <a:ea typeface="ＭＳ Ｐゴシック" pitchFamily="-84" charset="-128"/>
              </a:rPr>
              <a:t>n</a:t>
            </a:r>
          </a:p>
        </p:txBody>
      </p:sp>
      <p:sp>
        <p:nvSpPr>
          <p:cNvPr id="61443" name="Rectangle 1028"/>
          <p:cNvSpPr>
            <a:spLocks noChangeArrowheads="1"/>
          </p:cNvSpPr>
          <p:nvPr/>
        </p:nvSpPr>
        <p:spPr bwMode="auto">
          <a:xfrm>
            <a:off x="3889375" y="46720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1444" name="Line 1030"/>
          <p:cNvSpPr>
            <a:spLocks noChangeShapeType="1"/>
          </p:cNvSpPr>
          <p:nvPr/>
        </p:nvSpPr>
        <p:spPr bwMode="auto">
          <a:xfrm>
            <a:off x="6338888" y="42402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61445" name="Text Box 1031"/>
          <p:cNvSpPr txBox="1">
            <a:spLocks noChangeArrowheads="1"/>
          </p:cNvSpPr>
          <p:nvPr/>
        </p:nvSpPr>
        <p:spPr bwMode="auto">
          <a:xfrm>
            <a:off x="3986213" y="4160838"/>
            <a:ext cx="16240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page number</a:t>
            </a:r>
          </a:p>
        </p:txBody>
      </p:sp>
      <p:sp>
        <p:nvSpPr>
          <p:cNvPr id="61446" name="Text Box 1032"/>
          <p:cNvSpPr txBox="1">
            <a:spLocks noChangeArrowheads="1"/>
          </p:cNvSpPr>
          <p:nvPr/>
        </p:nvSpPr>
        <p:spPr bwMode="auto">
          <a:xfrm>
            <a:off x="6731000" y="4152900"/>
            <a:ext cx="14017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page offset</a:t>
            </a:r>
          </a:p>
        </p:txBody>
      </p:sp>
      <p:sp>
        <p:nvSpPr>
          <p:cNvPr id="61447" name="Text Box 1033"/>
          <p:cNvSpPr txBox="1">
            <a:spLocks noChangeArrowheads="1"/>
          </p:cNvSpPr>
          <p:nvPr/>
        </p:nvSpPr>
        <p:spPr bwMode="auto">
          <a:xfrm>
            <a:off x="4745038" y="4748213"/>
            <a:ext cx="4159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p</a:t>
            </a:r>
            <a:endParaRPr lang="en-US">
              <a:latin typeface="Helvetica" pitchFamily="-84" charset="0"/>
            </a:endParaRPr>
          </a:p>
        </p:txBody>
      </p:sp>
      <p:sp>
        <p:nvSpPr>
          <p:cNvPr id="61448" name="Text Box 1035"/>
          <p:cNvSpPr txBox="1">
            <a:spLocks noChangeArrowheads="1"/>
          </p:cNvSpPr>
          <p:nvPr/>
        </p:nvSpPr>
        <p:spPr bwMode="auto">
          <a:xfrm>
            <a:off x="6913563" y="4787900"/>
            <a:ext cx="4270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d</a:t>
            </a:r>
            <a:endParaRPr lang="en-US">
              <a:latin typeface="Helvetica" pitchFamily="-84" charset="0"/>
            </a:endParaRPr>
          </a:p>
        </p:txBody>
      </p:sp>
      <p:sp>
        <p:nvSpPr>
          <p:cNvPr id="61449" name="Text Box 1036"/>
          <p:cNvSpPr txBox="1">
            <a:spLocks noChangeArrowheads="1"/>
          </p:cNvSpPr>
          <p:nvPr/>
        </p:nvSpPr>
        <p:spPr bwMode="auto">
          <a:xfrm>
            <a:off x="4429125" y="5345113"/>
            <a:ext cx="1190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m - n</a:t>
            </a:r>
          </a:p>
        </p:txBody>
      </p:sp>
      <p:sp>
        <p:nvSpPr>
          <p:cNvPr id="61450" name="Text Box 1038"/>
          <p:cNvSpPr txBox="1">
            <a:spLocks noChangeArrowheads="1"/>
          </p:cNvSpPr>
          <p:nvPr/>
        </p:nvSpPr>
        <p:spPr bwMode="auto">
          <a:xfrm>
            <a:off x="6824663" y="5357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369888"/>
            <a:ext cx="1190625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Paging Hardware</a:t>
            </a:r>
          </a:p>
        </p:txBody>
      </p:sp>
      <p:pic>
        <p:nvPicPr>
          <p:cNvPr id="63490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163" y="1954213"/>
            <a:ext cx="10158412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19088"/>
            <a:ext cx="12344400" cy="86042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-84" charset="-128"/>
              </a:rPr>
              <a:t>Paging Model of Logical and Physical Memory</a:t>
            </a:r>
            <a:endParaRPr lang="en-US" sz="2800" smtClean="0">
              <a:ea typeface="ＭＳ Ｐゴシック" pitchFamily="-84" charset="-128"/>
            </a:endParaRPr>
          </a:p>
        </p:txBody>
      </p:sp>
      <p:pic>
        <p:nvPicPr>
          <p:cNvPr id="65538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3" y="1604963"/>
            <a:ext cx="74072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Paging Example</a:t>
            </a:r>
          </a:p>
        </p:txBody>
      </p:sp>
      <p:sp>
        <p:nvSpPr>
          <p:cNvPr id="67586" name="Text Box 5"/>
          <p:cNvSpPr txBox="1">
            <a:spLocks noChangeArrowheads="1"/>
          </p:cNvSpPr>
          <p:nvPr/>
        </p:nvSpPr>
        <p:spPr bwMode="auto">
          <a:xfrm>
            <a:off x="2470150" y="8142288"/>
            <a:ext cx="90043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n</a:t>
            </a:r>
            <a:r>
              <a:rPr lang="en-US">
                <a:latin typeface="Helvetica" pitchFamily="-84" charset="0"/>
              </a:rPr>
              <a:t>=2 and </a:t>
            </a:r>
            <a:r>
              <a:rPr lang="en-US" i="1">
                <a:latin typeface="Helvetica" pitchFamily="-84" charset="0"/>
              </a:rPr>
              <a:t>m</a:t>
            </a:r>
            <a:r>
              <a:rPr lang="en-US">
                <a:latin typeface="Helvetica" pitchFamily="-84" charset="0"/>
              </a:rPr>
              <a:t>=4   32-byte memory and 4-byte pages</a:t>
            </a:r>
          </a:p>
        </p:txBody>
      </p:sp>
      <p:pic>
        <p:nvPicPr>
          <p:cNvPr id="6758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0288" y="1693863"/>
            <a:ext cx="564038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Paging (Cont.)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Calculating internal fragmentation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Page size = 2,048 bytes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Process size = 72,766 bytes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35 pages + 1,086 bytes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Internal fragmentation of 2,048 - 1,086 = 962 bytes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Worst case fragmentation = 1 frame – 1 byte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 average fragmentation = 1 / 2 frame size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So small frame sizes desirable?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But each page table entry takes memory to track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Page sizes growing over time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Solaris supports two page sizes – 8 KB and 4 MB</a:t>
            </a:r>
          </a:p>
          <a:p>
            <a:r>
              <a:rPr lang="en-US" smtClean="0">
                <a:ea typeface="ＭＳ Ｐゴシック" pitchFamily="-84" charset="-128"/>
              </a:rPr>
              <a:t>Process view and physical memory now very different</a:t>
            </a:r>
          </a:p>
          <a:p>
            <a:r>
              <a:rPr lang="en-US" smtClean="0">
                <a:ea typeface="ＭＳ Ｐゴシック" pitchFamily="-84" charset="-128"/>
              </a:rPr>
              <a:t>By implementation process can only access its own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Free Frames</a:t>
            </a:r>
          </a:p>
        </p:txBody>
      </p:sp>
      <p:sp>
        <p:nvSpPr>
          <p:cNvPr id="70658" name="Text Box 4"/>
          <p:cNvSpPr txBox="1">
            <a:spLocks noChangeArrowheads="1"/>
          </p:cNvSpPr>
          <p:nvPr/>
        </p:nvSpPr>
        <p:spPr bwMode="auto">
          <a:xfrm>
            <a:off x="3327400" y="8043863"/>
            <a:ext cx="19843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Before allocation</a:t>
            </a:r>
          </a:p>
        </p:txBody>
      </p:sp>
      <p:sp>
        <p:nvSpPr>
          <p:cNvPr id="70659" name="Text Box 5"/>
          <p:cNvSpPr txBox="1">
            <a:spLocks noChangeArrowheads="1"/>
          </p:cNvSpPr>
          <p:nvPr/>
        </p:nvSpPr>
        <p:spPr bwMode="auto">
          <a:xfrm>
            <a:off x="8404225" y="7993063"/>
            <a:ext cx="178911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After allocation</a:t>
            </a:r>
          </a:p>
        </p:txBody>
      </p:sp>
      <p:pic>
        <p:nvPicPr>
          <p:cNvPr id="7066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0763" y="1814513"/>
            <a:ext cx="9304337" cy="59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Implementation of Page Table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706225" cy="59404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Page table is kept in main memory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Page-table base register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PTBR</a:t>
            </a:r>
            <a:r>
              <a:rPr lang="en-US" smtClean="0">
                <a:ea typeface="ＭＳ Ｐゴシック" pitchFamily="-84" charset="-128"/>
              </a:rPr>
              <a:t>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points to the page table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Page-table length register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PTLR</a:t>
            </a:r>
            <a:r>
              <a:rPr lang="en-US" smtClean="0">
                <a:ea typeface="ＭＳ Ｐゴシック" pitchFamily="-84" charset="-128"/>
              </a:rPr>
              <a:t>)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indicates size of the page table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In this scheme every data/instruction access requires two memory accesses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One for the page table and one for the data / instruction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The two memory access problem can be solved by the use of a special fast-lookup hardware cache called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associative memory </a:t>
            </a:r>
            <a:r>
              <a:rPr lang="en-US" smtClean="0">
                <a:ea typeface="ＭＳ Ｐゴシック" pitchFamily="-84" charset="-128"/>
              </a:rPr>
              <a:t>or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translation look-aside buffers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TLBs</a:t>
            </a:r>
            <a:r>
              <a:rPr lang="en-US" smtClean="0">
                <a:ea typeface="ＭＳ Ｐゴシック" pitchFamily="-84" charset="-128"/>
              </a:rPr>
              <a:t>)</a:t>
            </a:r>
          </a:p>
          <a:p>
            <a:endParaRPr lang="en-US" sz="1100" b="1" smtClean="0">
              <a:solidFill>
                <a:srgbClr val="3366FF"/>
              </a:solidFill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Some TLBs store</a:t>
            </a:r>
            <a:r>
              <a:rPr lang="en-US" b="1" smtClean="0">
                <a:ea typeface="ＭＳ Ｐゴシック" pitchFamily="-84" charset="-128"/>
              </a:rPr>
              <a:t>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address-space identifiers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ASIDs</a:t>
            </a:r>
            <a:r>
              <a:rPr lang="en-US" smtClean="0">
                <a:ea typeface="ＭＳ Ｐゴシック" pitchFamily="-84" charset="-128"/>
              </a:rPr>
              <a:t>)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in each TLB entry – uniquely identifies each process to provide address-space protection for that process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Otherwise need to flush at every context switch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TLBs typically small (64 to 1,024 entries)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On a TLB miss, value is loaded into the TLB for faster access next time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Replacement policies must be considered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Some entries can be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 wired down </a:t>
            </a:r>
            <a:r>
              <a:rPr lang="en-US" smtClean="0">
                <a:ea typeface="ＭＳ Ｐゴシック" pitchFamily="-84" charset="-128"/>
              </a:rPr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Associative Memory</a:t>
            </a:r>
          </a:p>
        </p:txBody>
      </p:sp>
      <p:sp>
        <p:nvSpPr>
          <p:cNvPr id="7475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741488"/>
            <a:ext cx="11028363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Associative memory – parallel search </a:t>
            </a:r>
          </a:p>
          <a:p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pPr>
              <a:buFont typeface="Monotype Sorts" pitchFamily="-84" charset="2"/>
              <a:buNone/>
            </a:pPr>
            <a:r>
              <a:rPr lang="en-US" smtClean="0">
                <a:ea typeface="ＭＳ Ｐゴシック" pitchFamily="-84" charset="-128"/>
              </a:rPr>
              <a:t>	</a:t>
            </a:r>
          </a:p>
          <a:p>
            <a:pPr>
              <a:buFont typeface="Monotype Sorts" pitchFamily="-84" charset="2"/>
              <a:buNone/>
            </a:pPr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Address translation (p, d)</a:t>
            </a:r>
          </a:p>
          <a:p>
            <a:pPr marL="896938" lvl="1"/>
            <a:r>
              <a:rPr lang="en-US" smtClean="0">
                <a:ea typeface="ＭＳ Ｐゴシック" pitchFamily="-84" charset="-128"/>
              </a:rPr>
              <a:t>If p is in associative register, get frame # out</a:t>
            </a:r>
          </a:p>
          <a:p>
            <a:pPr marL="896938" lvl="1"/>
            <a:r>
              <a:rPr lang="en-US" smtClean="0">
                <a:ea typeface="ＭＳ Ｐゴシック" pitchFamily="-84" charset="-128"/>
              </a:rPr>
              <a:t>Otherwise get frame # from page table in memory</a:t>
            </a:r>
          </a:p>
          <a:p>
            <a:pPr marL="896938" lvl="1"/>
            <a:endParaRPr lang="en-US" smtClean="0">
              <a:ea typeface="ＭＳ Ｐゴシック" pitchFamily="-84" charset="-128"/>
            </a:endParaRPr>
          </a:p>
        </p:txBody>
      </p:sp>
      <p:sp>
        <p:nvSpPr>
          <p:cNvPr id="74755" name="Rectangle 2052"/>
          <p:cNvSpPr>
            <a:spLocks noChangeArrowheads="1"/>
          </p:cNvSpPr>
          <p:nvPr/>
        </p:nvSpPr>
        <p:spPr bwMode="auto">
          <a:xfrm>
            <a:off x="4589463" y="2806700"/>
            <a:ext cx="4343400" cy="162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74756" name="Line 2053"/>
          <p:cNvSpPr>
            <a:spLocks noChangeShapeType="1"/>
          </p:cNvSpPr>
          <p:nvPr/>
        </p:nvSpPr>
        <p:spPr bwMode="auto">
          <a:xfrm>
            <a:off x="6761163" y="2197100"/>
            <a:ext cx="0" cy="223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74757" name="Line 2054"/>
          <p:cNvSpPr>
            <a:spLocks noChangeShapeType="1"/>
          </p:cNvSpPr>
          <p:nvPr/>
        </p:nvSpPr>
        <p:spPr bwMode="auto">
          <a:xfrm>
            <a:off x="4589463" y="32131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74758" name="Line 2055"/>
          <p:cNvSpPr>
            <a:spLocks noChangeShapeType="1"/>
          </p:cNvSpPr>
          <p:nvPr/>
        </p:nvSpPr>
        <p:spPr bwMode="auto">
          <a:xfrm>
            <a:off x="4589463" y="3619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74759" name="Line 2056"/>
          <p:cNvSpPr>
            <a:spLocks noChangeShapeType="1"/>
          </p:cNvSpPr>
          <p:nvPr/>
        </p:nvSpPr>
        <p:spPr bwMode="auto">
          <a:xfrm>
            <a:off x="4589463" y="4127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74760" name="Rectangle 2057"/>
          <p:cNvSpPr>
            <a:spLocks noChangeArrowheads="1"/>
          </p:cNvSpPr>
          <p:nvPr/>
        </p:nvSpPr>
        <p:spPr bwMode="auto">
          <a:xfrm>
            <a:off x="50466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-84" charset="0"/>
              </a:rPr>
              <a:t>Page #</a:t>
            </a:r>
          </a:p>
        </p:txBody>
      </p:sp>
      <p:sp>
        <p:nvSpPr>
          <p:cNvPr id="74761" name="Rectangle 2058"/>
          <p:cNvSpPr>
            <a:spLocks noChangeArrowheads="1"/>
          </p:cNvSpPr>
          <p:nvPr/>
        </p:nvSpPr>
        <p:spPr bwMode="auto">
          <a:xfrm>
            <a:off x="71040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-84" charset="0"/>
              </a:rPr>
              <a:t>Frame 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Paging Hardware With TLB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7680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1816100"/>
            <a:ext cx="9151938" cy="614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Background</a:t>
            </a:r>
          </a:p>
        </p:txBody>
      </p:sp>
      <p:sp>
        <p:nvSpPr>
          <p:cNvPr id="1126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Program must be brought (from disk)  into memory and placed within a process for it to be run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Main memory and registers are only storage CPU can access directly</a:t>
            </a:r>
          </a:p>
          <a:p>
            <a:pPr>
              <a:buFont typeface="Monotype Sorts" pitchFamily="-84" charset="2"/>
              <a:buNone/>
            </a:pPr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Memory unit only sees a stream of addresses + read requests, or address + data and write requests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Register access in one CPU clock (or less)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Main memory can take many cycles, causing a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stall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Cache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sits between main memory and CPU registers</a:t>
            </a:r>
          </a:p>
          <a:p>
            <a:endParaRPr lang="en-US" sz="1100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b="1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Effective Access Time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9900"/>
            <a:ext cx="11618913" cy="5910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</a:rPr>
              <a:t>Associative Lookup = 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  <a:sym typeface="Symbol" pitchFamily="18" charset="2"/>
              </a:rPr>
              <a:t>Effective Access Time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  <a:sym typeface="Symbol" pitchFamily="18" charset="2"/>
              </a:rPr>
              <a:t> 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  <a:sym typeface="Symbol" pitchFamily="18" charset="2"/>
              </a:rPr>
              <a:t>EAT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</a:rPr>
              <a:t>		EAT = (1 + 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			= 2 +  – 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EAT = 0.80 x 100 + 0.20 x 200 = 120ns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Consider more realistic hit ratio -&gt;   = 99%,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mtClean="0">
                <a:ea typeface="ＭＳ Ｐゴシック" pitchFamily="-84" charset="-128"/>
                <a:sym typeface="Symbol" pitchFamily="18" charset="2"/>
              </a:rPr>
              <a:t>EAT = 0.99 x 100 + 0.01 x 200 = 101ns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47988" algn="l"/>
                <a:tab pos="3668713" algn="l"/>
              </a:tabLst>
            </a:pPr>
            <a:endParaRPr lang="en-US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Memory Protection</a:t>
            </a:r>
          </a:p>
        </p:txBody>
      </p:sp>
      <p:sp>
        <p:nvSpPr>
          <p:cNvPr id="80898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9550" cy="59594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Can also add more bits to indicate page execute-only, and so on</a:t>
            </a:r>
            <a:br>
              <a:rPr lang="en-US" smtClean="0">
                <a:ea typeface="ＭＳ Ｐゴシック" pitchFamily="-84" charset="-128"/>
              </a:rPr>
            </a:br>
            <a:endParaRPr lang="en-US" smtClean="0"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Valid-invalid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bit attached to each entry in the page table:</a:t>
            </a:r>
          </a:p>
          <a:p>
            <a:pPr lvl="1"/>
            <a:r>
              <a:rPr lang="ja-JP" altLang="en-US" smtClean="0">
                <a:ea typeface="ＭＳ Ｐゴシック" pitchFamily="-84" charset="-128"/>
              </a:rPr>
              <a:t>“</a:t>
            </a:r>
            <a:r>
              <a:rPr lang="en-US" altLang="ja-JP" smtClean="0">
                <a:ea typeface="ＭＳ Ｐゴシック" pitchFamily="-84" charset="-128"/>
              </a:rPr>
              <a:t>valid</a:t>
            </a:r>
            <a:r>
              <a:rPr lang="ja-JP" altLang="en-US" smtClean="0">
                <a:ea typeface="ＭＳ Ｐゴシック" pitchFamily="-84" charset="-128"/>
              </a:rPr>
              <a:t>”</a:t>
            </a:r>
            <a:r>
              <a:rPr lang="en-US" altLang="ja-JP" smtClean="0">
                <a:ea typeface="ＭＳ Ｐゴシック" pitchFamily="-84" charset="-128"/>
              </a:rPr>
              <a:t> indicates that the associated page is in the process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 logical address space, and is thus a legal page</a:t>
            </a:r>
          </a:p>
          <a:p>
            <a:pPr lvl="1"/>
            <a:r>
              <a:rPr lang="ja-JP" altLang="en-US" smtClean="0">
                <a:ea typeface="ＭＳ Ｐゴシック" pitchFamily="-84" charset="-128"/>
              </a:rPr>
              <a:t>“</a:t>
            </a:r>
            <a:r>
              <a:rPr lang="en-US" altLang="ja-JP" smtClean="0">
                <a:ea typeface="ＭＳ Ｐゴシック" pitchFamily="-84" charset="-128"/>
              </a:rPr>
              <a:t>invalid</a:t>
            </a:r>
            <a:r>
              <a:rPr lang="ja-JP" altLang="en-US" smtClean="0">
                <a:ea typeface="ＭＳ Ｐゴシック" pitchFamily="-84" charset="-128"/>
              </a:rPr>
              <a:t>”</a:t>
            </a:r>
            <a:r>
              <a:rPr lang="en-US" altLang="ja-JP" smtClean="0">
                <a:ea typeface="ＭＳ Ｐゴシック" pitchFamily="-84" charset="-128"/>
              </a:rPr>
              <a:t> indicates that the page is not in the process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 logical address space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Or use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page-table length register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PTLR</a:t>
            </a:r>
            <a:r>
              <a:rPr lang="en-US" smtClean="0">
                <a:ea typeface="ＭＳ Ｐゴシック" pitchFamily="-84" charset="-128"/>
              </a:rPr>
              <a:t>)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0"/>
            <a:ext cx="11350625" cy="1204913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Valid (v) or Invalid (i) Bit In A Page Table</a:t>
            </a:r>
          </a:p>
        </p:txBody>
      </p:sp>
      <p:pic>
        <p:nvPicPr>
          <p:cNvPr id="8294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0838" y="1789113"/>
            <a:ext cx="8258175" cy="63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Shared Pages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33200" cy="5978525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Shared code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One copy of read-only 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reentrant</a:t>
            </a:r>
            <a:r>
              <a:rPr lang="en-US" smtClean="0">
                <a:ea typeface="ＭＳ Ｐゴシック" pitchFamily="-84" charset="-128"/>
              </a:rPr>
              <a:t>) code shared among processes (i.e., text editors, compilers, window systems)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Similar to multiple threads sharing the same process space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Also useful for interprocess communication if sharing of read-write pages is allowed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Private code and data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process keeps a separate copy of the code and data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Shared Pages Example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87042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0" y="1346200"/>
            <a:ext cx="7832725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Structure of the Page Table</a:t>
            </a:r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Memory structures for paging can get huge using straight-forward methods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Consider a 32-bit logical address space as on modern computers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Page size of 4 KB (2</a:t>
            </a:r>
            <a:r>
              <a:rPr lang="en-US" baseline="30000" smtClean="0">
                <a:ea typeface="ＭＳ Ｐゴシック" pitchFamily="-84" charset="-128"/>
              </a:rPr>
              <a:t>12</a:t>
            </a:r>
            <a:r>
              <a:rPr lang="en-US" smtClean="0">
                <a:ea typeface="ＭＳ Ｐゴシック" pitchFamily="-84" charset="-128"/>
              </a:rPr>
              <a:t>)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Page table would have 1 million entries (2</a:t>
            </a:r>
            <a:r>
              <a:rPr lang="en-US" baseline="30000" smtClean="0">
                <a:ea typeface="ＭＳ Ｐゴシック" pitchFamily="-84" charset="-128"/>
              </a:rPr>
              <a:t>32</a:t>
            </a:r>
            <a:r>
              <a:rPr lang="en-US" smtClean="0">
                <a:ea typeface="ＭＳ Ｐゴシック" pitchFamily="-84" charset="-128"/>
              </a:rPr>
              <a:t> / 2</a:t>
            </a:r>
            <a:r>
              <a:rPr lang="en-US" baseline="30000" smtClean="0">
                <a:ea typeface="ＭＳ Ｐゴシック" pitchFamily="-84" charset="-128"/>
              </a:rPr>
              <a:t>12</a:t>
            </a:r>
            <a:r>
              <a:rPr lang="en-US" smtClean="0">
                <a:ea typeface="ＭＳ Ｐゴシック" pitchFamily="-84" charset="-128"/>
              </a:rPr>
              <a:t>)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If each entry is 4 bytes -&gt; 4 MB of physical address space / memory for page table alone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That amount of memory used to cost a lot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Don</a:t>
            </a:r>
            <a:r>
              <a:rPr lang="ja-JP" altLang="en-US" smtClean="0">
                <a:ea typeface="ＭＳ Ｐゴシック" pitchFamily="-84" charset="-128"/>
              </a:rPr>
              <a:t>’</a:t>
            </a:r>
            <a:r>
              <a:rPr lang="en-US" altLang="ja-JP" smtClean="0">
                <a:ea typeface="ＭＳ Ｐゴシック" pitchFamily="-84" charset="-128"/>
              </a:rPr>
              <a:t>t want to allocate that contiguously in main memory</a:t>
            </a:r>
          </a:p>
          <a:p>
            <a:pPr>
              <a:buFont typeface="Monotype Sorts" pitchFamily="-84" charset="2"/>
              <a:buNone/>
            </a:pPr>
            <a:endParaRPr lang="en-US" smtClean="0">
              <a:ea typeface="ＭＳ Ｐゴシック" pitchFamily="-84" charset="-128"/>
            </a:endParaRP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Hierarchical Paging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Hashed Page Tables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Hierarchical Page Tables</a:t>
            </a:r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Break up the logical address space into multiple page tables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A simple technique is a two-level page table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Two-Level Page-Table Scheme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93186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8388" y="1365250"/>
            <a:ext cx="7234237" cy="679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Two-Level Paging Example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488" y="1970088"/>
            <a:ext cx="11710987" cy="6402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A logical address (on 32-bit machine with 1K page size) is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a page number consisting of 22 bits</a:t>
            </a:r>
          </a:p>
          <a:p>
            <a:pPr marL="896938"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a page offset consisting of 10 bits</a:t>
            </a:r>
          </a:p>
          <a:p>
            <a:pPr marL="896938" lvl="1">
              <a:lnSpc>
                <a:spcPct val="90000"/>
              </a:lnSpc>
            </a:pPr>
            <a:endParaRPr lang="en-US" sz="1100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Since the page table is paged, the page number is further divided into:</a:t>
            </a:r>
          </a:p>
          <a:p>
            <a:pPr marL="896938"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a 12-bit page number </a:t>
            </a:r>
          </a:p>
          <a:p>
            <a:pPr marL="896938" lvl="1"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a 10-bit page offset</a:t>
            </a:r>
          </a:p>
          <a:p>
            <a:pPr marL="896938" lvl="1">
              <a:lnSpc>
                <a:spcPct val="90000"/>
              </a:lnSpc>
            </a:pPr>
            <a:endParaRPr lang="en-US" sz="1100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Thus, a logical address is as follows:</a:t>
            </a:r>
            <a:br>
              <a:rPr lang="en-US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r>
              <a:rPr lang="en-US" sz="2300" smtClean="0">
                <a:ea typeface="ＭＳ Ｐゴシック" pitchFamily="-84" charset="-128"/>
              </a:rPr>
              <a:t/>
            </a:r>
            <a:br>
              <a:rPr lang="en-US" sz="2300" smtClean="0">
                <a:ea typeface="ＭＳ Ｐゴシック" pitchFamily="-84" charset="-128"/>
              </a:rPr>
            </a:br>
            <a:endParaRPr lang="en-US" sz="2300" smtClean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where</a:t>
            </a:r>
            <a:r>
              <a:rPr lang="en-US" i="1" smtClean="0">
                <a:ea typeface="ＭＳ Ｐゴシック" pitchFamily="-84" charset="-128"/>
              </a:rPr>
              <a:t> p</a:t>
            </a:r>
            <a:r>
              <a:rPr lang="en-US" i="1" baseline="-25000" smtClean="0">
                <a:ea typeface="ＭＳ Ｐゴシック" pitchFamily="-84" charset="-128"/>
              </a:rPr>
              <a:t>1</a:t>
            </a:r>
            <a:r>
              <a:rPr lang="en-US" smtClean="0">
                <a:ea typeface="ＭＳ Ｐゴシック" pitchFamily="-84" charset="-128"/>
              </a:rPr>
              <a:t> is an index into the outer page table, and </a:t>
            </a:r>
            <a:r>
              <a:rPr lang="en-US" i="1" smtClean="0">
                <a:ea typeface="ＭＳ Ｐゴシック" pitchFamily="-84" charset="-128"/>
              </a:rPr>
              <a:t>p</a:t>
            </a:r>
            <a:r>
              <a:rPr lang="en-US" i="1" baseline="-25000" smtClean="0">
                <a:ea typeface="ＭＳ Ｐゴシック" pitchFamily="-84" charset="-128"/>
              </a:rPr>
              <a:t>2</a:t>
            </a:r>
            <a:r>
              <a:rPr lang="en-US" smtClean="0">
                <a:ea typeface="ＭＳ Ｐゴシック" pitchFamily="-84" charset="-128"/>
              </a:rPr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smtClean="0">
                <a:ea typeface="ＭＳ Ｐゴシック" pitchFamily="-84" charset="-128"/>
              </a:rPr>
              <a:t>Known as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forward-mapped page table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4600575" y="6142038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5236" name="Line 5"/>
          <p:cNvSpPr>
            <a:spLocks noChangeShapeType="1"/>
          </p:cNvSpPr>
          <p:nvPr/>
        </p:nvSpPr>
        <p:spPr bwMode="auto">
          <a:xfrm>
            <a:off x="5857875" y="61293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5237" name="Line 6"/>
          <p:cNvSpPr>
            <a:spLocks noChangeShapeType="1"/>
          </p:cNvSpPr>
          <p:nvPr/>
        </p:nvSpPr>
        <p:spPr bwMode="auto">
          <a:xfrm>
            <a:off x="7051675" y="5710238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5238" name="Text Box 7"/>
          <p:cNvSpPr txBox="1">
            <a:spLocks noChangeArrowheads="1"/>
          </p:cNvSpPr>
          <p:nvPr/>
        </p:nvSpPr>
        <p:spPr bwMode="auto">
          <a:xfrm>
            <a:off x="4697413" y="5632450"/>
            <a:ext cx="16256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page number</a:t>
            </a:r>
          </a:p>
        </p:txBody>
      </p:sp>
      <p:sp>
        <p:nvSpPr>
          <p:cNvPr id="95239" name="Text Box 8"/>
          <p:cNvSpPr txBox="1">
            <a:spLocks noChangeArrowheads="1"/>
          </p:cNvSpPr>
          <p:nvPr/>
        </p:nvSpPr>
        <p:spPr bwMode="auto">
          <a:xfrm>
            <a:off x="7442200" y="5649913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page offset</a:t>
            </a:r>
          </a:p>
        </p:txBody>
      </p:sp>
      <p:sp>
        <p:nvSpPr>
          <p:cNvPr id="95240" name="Text Box 9"/>
          <p:cNvSpPr txBox="1">
            <a:spLocks noChangeArrowheads="1"/>
          </p:cNvSpPr>
          <p:nvPr/>
        </p:nvSpPr>
        <p:spPr bwMode="auto">
          <a:xfrm>
            <a:off x="4953000" y="6243638"/>
            <a:ext cx="4968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p</a:t>
            </a:r>
            <a:r>
              <a:rPr lang="en-US" baseline="-25000">
                <a:latin typeface="Helvetica" pitchFamily="-84" charset="0"/>
              </a:rPr>
              <a:t>1</a:t>
            </a:r>
            <a:endParaRPr lang="en-US">
              <a:latin typeface="Helvetica" pitchFamily="-84" charset="0"/>
            </a:endParaRPr>
          </a:p>
        </p:txBody>
      </p:sp>
      <p:sp>
        <p:nvSpPr>
          <p:cNvPr id="95241" name="Text Box 10"/>
          <p:cNvSpPr txBox="1">
            <a:spLocks noChangeArrowheads="1"/>
          </p:cNvSpPr>
          <p:nvPr/>
        </p:nvSpPr>
        <p:spPr bwMode="auto">
          <a:xfrm>
            <a:off x="6153150" y="6234113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p</a:t>
            </a:r>
            <a:r>
              <a:rPr lang="en-US" baseline="-25000">
                <a:latin typeface="Helvetica" pitchFamily="-84" charset="0"/>
              </a:rPr>
              <a:t>2</a:t>
            </a:r>
            <a:endParaRPr lang="en-US">
              <a:latin typeface="Helvetica" pitchFamily="-84" charset="0"/>
            </a:endParaRPr>
          </a:p>
        </p:txBody>
      </p:sp>
      <p:sp>
        <p:nvSpPr>
          <p:cNvPr id="95242" name="Text Box 11"/>
          <p:cNvSpPr txBox="1">
            <a:spLocks noChangeArrowheads="1"/>
          </p:cNvSpPr>
          <p:nvPr/>
        </p:nvSpPr>
        <p:spPr bwMode="auto">
          <a:xfrm>
            <a:off x="7624763" y="6284913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d</a:t>
            </a:r>
            <a:endParaRPr lang="en-US">
              <a:latin typeface="Helvetica" pitchFamily="-84" charset="0"/>
            </a:endParaRPr>
          </a:p>
        </p:txBody>
      </p:sp>
      <p:sp>
        <p:nvSpPr>
          <p:cNvPr id="95243" name="Text Box 12"/>
          <p:cNvSpPr txBox="1">
            <a:spLocks noChangeArrowheads="1"/>
          </p:cNvSpPr>
          <p:nvPr/>
        </p:nvSpPr>
        <p:spPr bwMode="auto">
          <a:xfrm>
            <a:off x="4900613" y="67421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12</a:t>
            </a:r>
          </a:p>
        </p:txBody>
      </p:sp>
      <p:sp>
        <p:nvSpPr>
          <p:cNvPr id="95244" name="Text Box 13"/>
          <p:cNvSpPr txBox="1">
            <a:spLocks noChangeArrowheads="1"/>
          </p:cNvSpPr>
          <p:nvPr/>
        </p:nvSpPr>
        <p:spPr bwMode="auto">
          <a:xfrm>
            <a:off x="60579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10</a:t>
            </a:r>
          </a:p>
        </p:txBody>
      </p:sp>
      <p:sp>
        <p:nvSpPr>
          <p:cNvPr id="95245" name="Text Box 14"/>
          <p:cNvSpPr txBox="1">
            <a:spLocks noChangeArrowheads="1"/>
          </p:cNvSpPr>
          <p:nvPr/>
        </p:nvSpPr>
        <p:spPr bwMode="auto">
          <a:xfrm>
            <a:off x="76581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3863" y="369888"/>
            <a:ext cx="11336337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Address-Translation Scheme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97282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5913" y="2330450"/>
            <a:ext cx="10647362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69888"/>
            <a:ext cx="98393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Base and Limit Registers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52588"/>
            <a:ext cx="11028363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A pair of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base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and</a:t>
            </a:r>
            <a:r>
              <a:rPr lang="en-US" b="1" smtClean="0">
                <a:solidFill>
                  <a:srgbClr val="FF0000"/>
                </a:solidFill>
                <a:ea typeface="ＭＳ Ｐゴシック" pitchFamily="-84" charset="-128"/>
              </a:rPr>
              <a:t>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limit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registers</a:t>
            </a:r>
            <a:r>
              <a:rPr lang="en-US" smtClean="0">
                <a:ea typeface="ＭＳ Ｐゴシック" pitchFamily="-84" charset="-128"/>
              </a:rPr>
              <a:t> define the logical address space</a:t>
            </a:r>
          </a:p>
          <a:p>
            <a:r>
              <a:rPr lang="en-US" smtClean="0">
                <a:ea typeface="ＭＳ Ｐゴシック" pitchFamily="-84" charset="-128"/>
              </a:rPr>
              <a:t>CPU must check every memory access generated in user mode to be sure it is between base and limit for that user</a:t>
            </a:r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9888" y="2874963"/>
            <a:ext cx="4910137" cy="480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64-bit Logical Address Space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Even two-level paging scheme not sufficient</a:t>
            </a:r>
          </a:p>
          <a:p>
            <a:r>
              <a:rPr lang="en-US" smtClean="0">
                <a:ea typeface="ＭＳ Ｐゴシック" pitchFamily="-84" charset="-128"/>
              </a:rPr>
              <a:t>If page size is 4 KB (2</a:t>
            </a:r>
            <a:r>
              <a:rPr lang="en-US" baseline="30000" smtClean="0">
                <a:ea typeface="ＭＳ Ｐゴシック" pitchFamily="-84" charset="-128"/>
              </a:rPr>
              <a:t>12</a:t>
            </a:r>
            <a:r>
              <a:rPr lang="en-US" smtClean="0">
                <a:ea typeface="ＭＳ Ｐゴシック" pitchFamily="-84" charset="-128"/>
              </a:rPr>
              <a:t>)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Then page table has 2</a:t>
            </a:r>
            <a:r>
              <a:rPr lang="en-US" baseline="30000" smtClean="0">
                <a:ea typeface="ＭＳ Ｐゴシック" pitchFamily="-84" charset="-128"/>
              </a:rPr>
              <a:t>52</a:t>
            </a:r>
            <a:r>
              <a:rPr lang="en-US" smtClean="0">
                <a:ea typeface="ＭＳ Ｐゴシック" pitchFamily="-84" charset="-128"/>
              </a:rPr>
              <a:t> entries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If two level scheme, inner page tables could be 2</a:t>
            </a:r>
            <a:r>
              <a:rPr lang="en-US" baseline="30000" smtClean="0">
                <a:ea typeface="ＭＳ Ｐゴシック" pitchFamily="-84" charset="-128"/>
              </a:rPr>
              <a:t>10</a:t>
            </a:r>
            <a:r>
              <a:rPr lang="en-US" smtClean="0">
                <a:ea typeface="ＭＳ Ｐゴシック" pitchFamily="-84" charset="-128"/>
              </a:rPr>
              <a:t> 4-byte entries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Address would look like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pPr lvl="1"/>
            <a:r>
              <a:rPr lang="en-US" smtClean="0">
                <a:ea typeface="ＭＳ Ｐゴシック" pitchFamily="-84" charset="-128"/>
              </a:rPr>
              <a:t>Outer page table has 2</a:t>
            </a:r>
            <a:r>
              <a:rPr lang="en-US" baseline="30000" smtClean="0">
                <a:ea typeface="ＭＳ Ｐゴシック" pitchFamily="-84" charset="-128"/>
              </a:rPr>
              <a:t>42</a:t>
            </a:r>
            <a:r>
              <a:rPr lang="en-US" smtClean="0">
                <a:ea typeface="ＭＳ Ｐゴシック" pitchFamily="-84" charset="-128"/>
              </a:rPr>
              <a:t> entries or 2</a:t>
            </a:r>
            <a:r>
              <a:rPr lang="en-US" baseline="30000" smtClean="0">
                <a:ea typeface="ＭＳ Ｐゴシック" pitchFamily="-84" charset="-128"/>
              </a:rPr>
              <a:t>44</a:t>
            </a:r>
            <a:r>
              <a:rPr lang="en-US" smtClean="0">
                <a:ea typeface="ＭＳ Ｐゴシック" pitchFamily="-84" charset="-128"/>
              </a:rPr>
              <a:t> bytes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One solution is to add a 2</a:t>
            </a:r>
            <a:r>
              <a:rPr lang="en-US" baseline="30000" smtClean="0">
                <a:ea typeface="ＭＳ Ｐゴシック" pitchFamily="-84" charset="-128"/>
              </a:rPr>
              <a:t>nd</a:t>
            </a:r>
            <a:r>
              <a:rPr lang="en-US" smtClean="0">
                <a:ea typeface="ＭＳ Ｐゴシック" pitchFamily="-84" charset="-128"/>
              </a:rPr>
              <a:t> outer page table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But in the following example the 2</a:t>
            </a:r>
            <a:r>
              <a:rPr lang="en-US" baseline="30000" smtClean="0">
                <a:ea typeface="ＭＳ Ｐゴシック" pitchFamily="-84" charset="-128"/>
              </a:rPr>
              <a:t>nd</a:t>
            </a:r>
            <a:r>
              <a:rPr lang="en-US" smtClean="0">
                <a:ea typeface="ＭＳ Ｐゴシック" pitchFamily="-84" charset="-128"/>
              </a:rPr>
              <a:t> outer page table is still 2</a:t>
            </a:r>
            <a:r>
              <a:rPr lang="en-US" baseline="30000" smtClean="0">
                <a:ea typeface="ＭＳ Ｐゴシック" pitchFamily="-84" charset="-128"/>
              </a:rPr>
              <a:t>34</a:t>
            </a:r>
            <a:r>
              <a:rPr lang="en-US" smtClean="0">
                <a:ea typeface="ＭＳ Ｐゴシック" pitchFamily="-84" charset="-128"/>
              </a:rPr>
              <a:t> bytes in size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And possibly 4 memory access to get to one physical memory location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</p:txBody>
      </p: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3365500" y="41513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9332" name="Line 5"/>
          <p:cNvSpPr>
            <a:spLocks noChangeShapeType="1"/>
          </p:cNvSpPr>
          <p:nvPr/>
        </p:nvSpPr>
        <p:spPr bwMode="auto">
          <a:xfrm>
            <a:off x="4622800" y="41386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9333" name="Line 6"/>
          <p:cNvSpPr>
            <a:spLocks noChangeShapeType="1"/>
          </p:cNvSpPr>
          <p:nvPr/>
        </p:nvSpPr>
        <p:spPr bwMode="auto">
          <a:xfrm>
            <a:off x="5816600" y="37195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3213100" y="3663950"/>
            <a:ext cx="1366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outer page</a:t>
            </a:r>
          </a:p>
        </p:txBody>
      </p:sp>
      <p:sp>
        <p:nvSpPr>
          <p:cNvPr id="99335" name="Text Box 8"/>
          <p:cNvSpPr txBox="1">
            <a:spLocks noChangeArrowheads="1"/>
          </p:cNvSpPr>
          <p:nvPr/>
        </p:nvSpPr>
        <p:spPr bwMode="auto">
          <a:xfrm>
            <a:off x="6207125" y="3659188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page offset</a:t>
            </a:r>
          </a:p>
        </p:txBody>
      </p:sp>
      <p:sp>
        <p:nvSpPr>
          <p:cNvPr id="99336" name="Text Box 9"/>
          <p:cNvSpPr txBox="1">
            <a:spLocks noChangeArrowheads="1"/>
          </p:cNvSpPr>
          <p:nvPr/>
        </p:nvSpPr>
        <p:spPr bwMode="auto">
          <a:xfrm>
            <a:off x="3716338" y="4252913"/>
            <a:ext cx="49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p</a:t>
            </a:r>
            <a:r>
              <a:rPr lang="en-US" baseline="-25000">
                <a:latin typeface="Helvetica" pitchFamily="-84" charset="0"/>
              </a:rPr>
              <a:t>1</a:t>
            </a:r>
            <a:endParaRPr lang="en-US">
              <a:latin typeface="Helvetica" pitchFamily="-84" charset="0"/>
            </a:endParaRPr>
          </a:p>
        </p:txBody>
      </p:sp>
      <p:sp>
        <p:nvSpPr>
          <p:cNvPr id="99337" name="Text Box 10"/>
          <p:cNvSpPr txBox="1">
            <a:spLocks noChangeArrowheads="1"/>
          </p:cNvSpPr>
          <p:nvPr/>
        </p:nvSpPr>
        <p:spPr bwMode="auto">
          <a:xfrm>
            <a:off x="4918075" y="4243388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p</a:t>
            </a:r>
            <a:r>
              <a:rPr lang="en-US" baseline="-25000">
                <a:latin typeface="Helvetica" pitchFamily="-84" charset="0"/>
              </a:rPr>
              <a:t>2</a:t>
            </a:r>
            <a:endParaRPr lang="en-US">
              <a:latin typeface="Helvetica" pitchFamily="-84" charset="0"/>
            </a:endParaRPr>
          </a:p>
        </p:txBody>
      </p:sp>
      <p:sp>
        <p:nvSpPr>
          <p:cNvPr id="99338" name="Text Box 11"/>
          <p:cNvSpPr txBox="1">
            <a:spLocks noChangeArrowheads="1"/>
          </p:cNvSpPr>
          <p:nvPr/>
        </p:nvSpPr>
        <p:spPr bwMode="auto">
          <a:xfrm>
            <a:off x="6389688" y="4294188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-84" charset="0"/>
              </a:rPr>
              <a:t>d</a:t>
            </a:r>
            <a:endParaRPr lang="en-US">
              <a:latin typeface="Helvetica" pitchFamily="-84" charset="0"/>
            </a:endParaRPr>
          </a:p>
        </p:txBody>
      </p:sp>
      <p:sp>
        <p:nvSpPr>
          <p:cNvPr id="99339" name="Text Box 12"/>
          <p:cNvSpPr txBox="1">
            <a:spLocks noChangeArrowheads="1"/>
          </p:cNvSpPr>
          <p:nvPr/>
        </p:nvSpPr>
        <p:spPr bwMode="auto">
          <a:xfrm>
            <a:off x="3665538" y="47513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42</a:t>
            </a:r>
          </a:p>
        </p:txBody>
      </p:sp>
      <p:sp>
        <p:nvSpPr>
          <p:cNvPr id="99340" name="Text Box 13"/>
          <p:cNvSpPr txBox="1">
            <a:spLocks noChangeArrowheads="1"/>
          </p:cNvSpPr>
          <p:nvPr/>
        </p:nvSpPr>
        <p:spPr bwMode="auto">
          <a:xfrm>
            <a:off x="48228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10</a:t>
            </a:r>
          </a:p>
        </p:txBody>
      </p:sp>
      <p:sp>
        <p:nvSpPr>
          <p:cNvPr id="99341" name="Text Box 14"/>
          <p:cNvSpPr txBox="1">
            <a:spLocks noChangeArrowheads="1"/>
          </p:cNvSpPr>
          <p:nvPr/>
        </p:nvSpPr>
        <p:spPr bwMode="auto">
          <a:xfrm>
            <a:off x="64230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12</a:t>
            </a:r>
          </a:p>
        </p:txBody>
      </p:sp>
      <p:sp>
        <p:nvSpPr>
          <p:cNvPr id="99342" name="Text Box 7"/>
          <p:cNvSpPr txBox="1">
            <a:spLocks noChangeArrowheads="1"/>
          </p:cNvSpPr>
          <p:nvPr/>
        </p:nvSpPr>
        <p:spPr bwMode="auto">
          <a:xfrm>
            <a:off x="4527550" y="3667125"/>
            <a:ext cx="13541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-84" charset="0"/>
              </a:rPr>
              <a:t>inner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Three-level Paging Scheme</a:t>
            </a:r>
          </a:p>
        </p:txBody>
      </p:sp>
      <p:pic>
        <p:nvPicPr>
          <p:cNvPr id="1003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950" y="2424113"/>
            <a:ext cx="93122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7238" y="5233988"/>
            <a:ext cx="9669462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Hashed Page Tables</a:t>
            </a:r>
          </a:p>
        </p:txBody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653838" cy="597852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Common in address spaces &gt; 32 bits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The virtual page number is hashed into a page table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This page table contains a chain of elements hashing to the same location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Each element contains (1) the virtual page number (2) the value of the mapped page frame (3) a pointer to the next element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Virtual page numbers are compared in this chain searching for a match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If a match is found, the corresponding physical frame is extracted</a:t>
            </a:r>
          </a:p>
          <a:p>
            <a:pPr lvl="1"/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Variation for 64-bit addresses is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clustered page tables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Similar to hashed but each entry refers to several pages (such as 16) rather than 1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Especially useful for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sparse</a:t>
            </a:r>
            <a:r>
              <a:rPr lang="en-US" smtClean="0">
                <a:ea typeface="ＭＳ Ｐゴシック" pitchFamily="-84" charset="-128"/>
              </a:rPr>
              <a:t> address spaces (where memory references are non-contiguous and scattered)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Hashed Page Table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1044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3888" y="2039938"/>
            <a:ext cx="103251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Inverted Page Table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1893888"/>
            <a:ext cx="11249025" cy="63912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Rather than each process having a page table and keeping track of all possible logical pages, track all physical pages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One entry for each real page of memory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Entry consists of the virtual address of the page stored in that real memory location, with information about the process that owns that page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Decreases memory needed to store each page table, but increases time needed to search the table when a page reference occurs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Use hash table to limit the search to one — or at most a few — page-table entries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TLB can accelerate access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But how to implement shared memory?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Inverted Page Table Architecture</a:t>
            </a:r>
            <a:endParaRPr lang="en-US" sz="3400" smtClean="0">
              <a:ea typeface="ＭＳ Ｐゴシック" pitchFamily="-84" charset="-128"/>
            </a:endParaRPr>
          </a:p>
        </p:txBody>
      </p:sp>
      <p:pic>
        <p:nvPicPr>
          <p:cNvPr id="1085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9763" y="1728788"/>
            <a:ext cx="9753600" cy="59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Oracle SPARC Solaris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1613" y="1633538"/>
            <a:ext cx="11249025" cy="6391275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Consider modern, 64-bit operating system example with tightly integrated HW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Goals are efficiency, low overhead</a:t>
            </a:r>
          </a:p>
          <a:p>
            <a:r>
              <a:rPr lang="en-US" smtClean="0">
                <a:ea typeface="ＭＳ Ｐゴシック" pitchFamily="-84" charset="-128"/>
              </a:rPr>
              <a:t>Based on hashing, but more complex</a:t>
            </a:r>
          </a:p>
          <a:p>
            <a:r>
              <a:rPr lang="en-US" smtClean="0">
                <a:ea typeface="ＭＳ Ｐゴシック" pitchFamily="-84" charset="-128"/>
              </a:rPr>
              <a:t>Two hash tables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One kernel and one for all user processes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maps memory addresses from virtual to physical memory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entry represents a contiguous area of mapped virtual memory,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More efficient than having a separate hash-table entry for each page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entry has  base address and  span (indicating the number of pages the entry represents)</a:t>
            </a:r>
          </a:p>
          <a:p>
            <a:r>
              <a:rPr lang="en-US" smtClean="0">
                <a:ea typeface="ＭＳ Ｐゴシック" pitchFamily="-84" charset="-128"/>
              </a:rPr>
              <a:t>TLB holds translation table entries (TTEs) for fast hardware lookups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A cache of TTEs reside in a translation storage buffer (TSB)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Includes an entry per recently accessed page</a:t>
            </a:r>
          </a:p>
          <a:p>
            <a:r>
              <a:rPr lang="en-US" smtClean="0">
                <a:ea typeface="ＭＳ Ｐゴシック" pitchFamily="-84" charset="-128"/>
              </a:rPr>
              <a:t>Virtual address reference causes TLB search 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If miss, hardware walks the in-memory TSB looking for the TTE corresponding to the address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If match found, the CPU copies the TSB entry into the TLB and translation completes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If no match found, kernel interrupted to search the hash table</a:t>
            </a:r>
          </a:p>
          <a:p>
            <a:pPr lvl="3"/>
            <a:r>
              <a:rPr lang="en-US" smtClean="0">
                <a:ea typeface="ＭＳ Ｐゴシック" pitchFamily="-84" charset="-128"/>
              </a:rPr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Example: The Intel 32 and 64-bit Architectures</a:t>
            </a:r>
          </a:p>
        </p:txBody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Dominant industry chips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Pentium CPUs are 32-bit and called IA-32 architecture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Current Intel CPUs are 64-bit and called IA-64 architecture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Many variations in the chips, cover the main ideas here</a:t>
            </a:r>
          </a:p>
          <a:p>
            <a:endParaRPr lang="en-US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Example: The Intel IA-32 Architecture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Supports both segmentation and segmentation with paging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Each segment can be 4 GB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Up to 16 K segments per process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Divided into two partitions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First partition of up to 8 K segments are private to process (kept in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local descriptor table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LDT</a:t>
            </a:r>
            <a:r>
              <a:rPr lang="en-US" smtClean="0">
                <a:ea typeface="ＭＳ Ｐゴシック" pitchFamily="-84" charset="-128"/>
              </a:rPr>
              <a:t>))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Second partition of up to 8K segments shared among all processes (kept in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global descriptor table </a:t>
            </a:r>
            <a:r>
              <a:rPr lang="en-US" smtClean="0">
                <a:ea typeface="ＭＳ Ｐゴシック" pitchFamily="-84" charset="-128"/>
              </a:rPr>
              <a:t>(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GDT</a:t>
            </a:r>
            <a:r>
              <a:rPr lang="en-US" smtClean="0">
                <a:ea typeface="ＭＳ Ｐゴシック" pitchFamily="-84" charset="-128"/>
              </a:rPr>
              <a:t>))</a:t>
            </a:r>
          </a:p>
          <a:p>
            <a:endParaRPr lang="en-US" smtClean="0">
              <a:ea typeface="ＭＳ Ｐゴシック" pitchFamily="-84" charset="-128"/>
            </a:endParaRPr>
          </a:p>
          <a:p>
            <a:r>
              <a:rPr lang="en-US" smtClean="0">
                <a:ea typeface="ＭＳ Ｐゴシック" pitchFamily="-84" charset="-128"/>
              </a:rPr>
              <a:t>CPU generates logical address</a:t>
            </a:r>
          </a:p>
          <a:p>
            <a:pPr lvl="1"/>
            <a:r>
              <a:rPr lang="en-US" smtClean="0">
                <a:ea typeface="ＭＳ Ｐゴシック" pitchFamily="-84" charset="-128"/>
              </a:rPr>
              <a:t>Selector given to segmentation unit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Which produces linear addresses </a:t>
            </a:r>
          </a:p>
          <a:p>
            <a:pPr lvl="2"/>
            <a:endParaRPr lang="en-US" smtClean="0">
              <a:ea typeface="ＭＳ Ｐゴシック" pitchFamily="-84" charset="-128"/>
            </a:endParaRPr>
          </a:p>
          <a:p>
            <a:pPr lvl="2"/>
            <a:endParaRPr lang="en-US" smtClean="0">
              <a:ea typeface="ＭＳ Ｐゴシック" pitchFamily="-84" charset="-128"/>
            </a:endParaRPr>
          </a:p>
          <a:p>
            <a:pPr lvl="2"/>
            <a:endParaRPr lang="en-US" smtClean="0">
              <a:ea typeface="ＭＳ Ｐゴシック" pitchFamily="-84" charset="-128"/>
            </a:endParaRPr>
          </a:p>
          <a:p>
            <a:pPr lvl="1"/>
            <a:r>
              <a:rPr lang="en-US" smtClean="0">
                <a:ea typeface="ＭＳ Ｐゴシック" pitchFamily="-84" charset="-128"/>
              </a:rPr>
              <a:t>Linear address given to paging unit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Which generates physical address in main memory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Paging units form equivalent of MMU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Pages sizes can be 4 KB or 4 MB</a:t>
            </a:r>
          </a:p>
          <a:p>
            <a:endParaRPr lang="en-US" smtClean="0">
              <a:ea typeface="ＭＳ Ｐゴシック" pitchFamily="-84" charset="-128"/>
            </a:endParaRPr>
          </a:p>
        </p:txBody>
      </p:sp>
      <p:pic>
        <p:nvPicPr>
          <p:cNvPr id="114691" name="Picture 1" descr="Screen Shot 2013-01-04 at 12.24.50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5678488"/>
            <a:ext cx="3654425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92113"/>
            <a:ext cx="11506200" cy="8255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-84" charset="-128"/>
              </a:rPr>
              <a:t>Logical to Physical Address Translation in IA-32</a:t>
            </a:r>
          </a:p>
        </p:txBody>
      </p:sp>
      <p:pic>
        <p:nvPicPr>
          <p:cNvPr id="116738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2300288" y="5818188"/>
            <a:ext cx="8709025" cy="16986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11673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9725" y="2906713"/>
            <a:ext cx="1055846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smtClean="0">
                <a:ea typeface="ＭＳ Ｐゴシック" pitchFamily="-84" charset="-128"/>
              </a:rPr>
              <a:t>Hardware Address Protection with Base and Limit Registers</a:t>
            </a:r>
          </a:p>
        </p:txBody>
      </p:sp>
      <p:pic>
        <p:nvPicPr>
          <p:cNvPr id="15362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2197100" y="2357438"/>
            <a:ext cx="10033000" cy="49101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Intel IA-32 Segmentation</a:t>
            </a:r>
          </a:p>
        </p:txBody>
      </p:sp>
      <p:pic>
        <p:nvPicPr>
          <p:cNvPr id="118786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0175" y="2093913"/>
            <a:ext cx="108918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Intel IA-32 Paging Architecture</a:t>
            </a:r>
          </a:p>
        </p:txBody>
      </p:sp>
      <p:pic>
        <p:nvPicPr>
          <p:cNvPr id="12083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0675" y="1625600"/>
            <a:ext cx="7678738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Intel IA-32 Page Address Extensions</a:t>
            </a:r>
          </a:p>
        </p:txBody>
      </p:sp>
      <p:pic>
        <p:nvPicPr>
          <p:cNvPr id="122882" name="Picture 1" descr="8_2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800" y="4184650"/>
            <a:ext cx="106426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11615738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32-bit address limits led Intel to create </a:t>
            </a:r>
            <a:r>
              <a:rPr kumimoji="1" lang="en-US" b="1">
                <a:solidFill>
                  <a:srgbClr val="3366FF"/>
                </a:solidFill>
                <a:latin typeface="Helvetica" pitchFamily="-84" charset="0"/>
              </a:rPr>
              <a:t>page address extension </a:t>
            </a:r>
            <a:r>
              <a:rPr kumimoji="1" lang="en-US">
                <a:latin typeface="Helvetica" pitchFamily="-84" charset="0"/>
              </a:rPr>
              <a:t>(</a:t>
            </a:r>
            <a:r>
              <a:rPr kumimoji="1" lang="en-US" b="1">
                <a:solidFill>
                  <a:srgbClr val="3366FF"/>
                </a:solidFill>
                <a:latin typeface="Helvetica" pitchFamily="-84" charset="0"/>
              </a:rPr>
              <a:t>PAE</a:t>
            </a:r>
            <a:r>
              <a:rPr kumimoji="1" lang="en-US">
                <a:latin typeface="Helvetica" pitchFamily="-84" charset="0"/>
              </a:rPr>
              <a:t>), allowing 32-bit apps access to more than 4GB of memory space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Paging went to a 3-level scheme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Top two bits refer to a </a:t>
            </a:r>
            <a:r>
              <a:rPr kumimoji="1" lang="en-US" b="1">
                <a:solidFill>
                  <a:srgbClr val="3366FF"/>
                </a:solidFill>
                <a:latin typeface="Helvetica" pitchFamily="-84" charset="0"/>
              </a:rPr>
              <a:t>page directory pointer table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Page-directory and page-table entries moved to 64-bits in size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Net effect is increasing address space to 36 bits – 64GB of physical memory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b="1">
              <a:solidFill>
                <a:srgbClr val="3366FF"/>
              </a:solidFill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Intel x86-64</a:t>
            </a:r>
          </a:p>
        </p:txBody>
      </p:sp>
      <p:sp>
        <p:nvSpPr>
          <p:cNvPr id="124930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11615738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Current generation Intel x86 architecture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64 bits is ginormous (&gt; 16 exabytes)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In practice only implement 48 bit addressing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Page sizes of 4 KB, 2 MB, 1 GB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Four levels of paging hierarchy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Can also use PAE so virtual addresses are 48 bits and physical addresses are 52 bits</a:t>
            </a:r>
          </a:p>
        </p:txBody>
      </p:sp>
      <p:pic>
        <p:nvPicPr>
          <p:cNvPr id="124931" name="Picture 2" descr="8_25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1425" y="5897563"/>
            <a:ext cx="1164590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Example: ARM Architecture</a:t>
            </a:r>
          </a:p>
        </p:txBody>
      </p:sp>
      <p:sp>
        <p:nvSpPr>
          <p:cNvPr id="126978" name="Rectangle 3"/>
          <p:cNvSpPr txBox="1">
            <a:spLocks noChangeArrowheads="1"/>
          </p:cNvSpPr>
          <p:nvPr/>
        </p:nvSpPr>
        <p:spPr bwMode="auto">
          <a:xfrm>
            <a:off x="1209675" y="1644650"/>
            <a:ext cx="4043363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Dominant mobile platform chip (Apple iOS and Google Android devices for example)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Modern, energy efficient, 32-bit CPU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4 KB and 16 KB pages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1 MB and 16 MB pages (termed </a:t>
            </a:r>
            <a:r>
              <a:rPr kumimoji="1" lang="en-US" b="1">
                <a:solidFill>
                  <a:srgbClr val="3366FF"/>
                </a:solidFill>
                <a:latin typeface="Helvetica" pitchFamily="-84" charset="0"/>
              </a:rPr>
              <a:t>sections</a:t>
            </a:r>
            <a:r>
              <a:rPr kumimoji="1" lang="en-US">
                <a:latin typeface="Helvetica" pitchFamily="-84" charset="0"/>
              </a:rPr>
              <a:t>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One-level paging for sections, two-level for smaller pages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>
                <a:latin typeface="Helvetica" pitchFamily="-84" charset="0"/>
              </a:rPr>
              <a:t>Two levels of TLBs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Outer level has two micro TLBs (one data, one instruction)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Inner is single main TLB</a:t>
            </a:r>
          </a:p>
          <a:p>
            <a:pPr marL="1060450" lvl="1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>
                <a:latin typeface="Helvetica" pitchFamily="-84" charset="0"/>
              </a:rPr>
              <a:t>First inner is checked, on miss outers are checked, and on miss page table walk performed by CPU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>
              <a:latin typeface="Helvetica" pitchFamily="-84" charset="0"/>
            </a:endParaRPr>
          </a:p>
        </p:txBody>
      </p:sp>
      <p:pic>
        <p:nvPicPr>
          <p:cNvPr id="126979" name="Picture 1" descr="8_26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6600" y="2281238"/>
            <a:ext cx="7558088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End of Chapter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84" charset="-128"/>
              </a:rPr>
              <a:t>Address Binding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smtClean="0">
                <a:ea typeface="ＭＳ Ｐゴシック" pitchFamily="-84" charset="-128"/>
              </a:rPr>
              <a:t>Programs on disk, ready to be brought into memory to execute form an </a:t>
            </a:r>
            <a:r>
              <a:rPr kumimoji="0" lang="en-US" b="1" smtClean="0">
                <a:solidFill>
                  <a:srgbClr val="0000FF"/>
                </a:solidFill>
                <a:ea typeface="ＭＳ Ｐゴシック" pitchFamily="-84" charset="-128"/>
              </a:rPr>
              <a:t>input queue</a:t>
            </a:r>
          </a:p>
          <a:p>
            <a:pPr lvl="1"/>
            <a:r>
              <a:rPr kumimoji="0" lang="en-US" smtClean="0">
                <a:ea typeface="ＭＳ Ｐゴシック" pitchFamily="-84" charset="-128"/>
              </a:rPr>
              <a:t>Without support, must be loaded into address 0000</a:t>
            </a:r>
          </a:p>
          <a:p>
            <a:r>
              <a:rPr kumimoji="0" lang="en-US" smtClean="0">
                <a:ea typeface="ＭＳ Ｐゴシック" pitchFamily="-84" charset="-128"/>
              </a:rPr>
              <a:t>Inconvenient to have first user process physical address always at 0000 </a:t>
            </a:r>
          </a:p>
          <a:p>
            <a:pPr lvl="1"/>
            <a:r>
              <a:rPr kumimoji="0" lang="en-US" smtClean="0">
                <a:ea typeface="ＭＳ Ｐゴシック" pitchFamily="-84" charset="-128"/>
              </a:rPr>
              <a:t>How can it not be?</a:t>
            </a:r>
            <a:endParaRPr lang="en-US" smtClean="0">
              <a:ea typeface="ＭＳ Ｐゴシック" pitchFamily="-84" charset="-128"/>
            </a:endParaRPr>
          </a:p>
          <a:p>
            <a:r>
              <a:rPr kumimoji="0" lang="en-US" smtClean="0">
                <a:ea typeface="ＭＳ Ｐゴシック" pitchFamily="-84" charset="-128"/>
              </a:rPr>
              <a:t>Further, addresses represented in different ways at different stages of a program</a:t>
            </a:r>
            <a:r>
              <a:rPr kumimoji="0" lang="ja-JP" altLang="en-US" smtClean="0">
                <a:ea typeface="ＭＳ Ｐゴシック" pitchFamily="-84" charset="-128"/>
              </a:rPr>
              <a:t>’</a:t>
            </a:r>
            <a:r>
              <a:rPr kumimoji="0" lang="en-US" altLang="ja-JP" smtClean="0">
                <a:ea typeface="ＭＳ Ｐゴシック" pitchFamily="-84" charset="-128"/>
              </a:rPr>
              <a:t>s life</a:t>
            </a:r>
          </a:p>
          <a:p>
            <a:pPr lvl="1"/>
            <a:r>
              <a:rPr kumimoji="0" lang="en-US" smtClean="0">
                <a:ea typeface="ＭＳ Ｐゴシック" pitchFamily="-84" charset="-128"/>
              </a:rPr>
              <a:t>Source code addresses usually symbolic</a:t>
            </a:r>
          </a:p>
          <a:p>
            <a:pPr lvl="1"/>
            <a:r>
              <a:rPr kumimoji="0" lang="en-US" smtClean="0">
                <a:ea typeface="ＭＳ Ｐゴシック" pitchFamily="-84" charset="-128"/>
              </a:rPr>
              <a:t>Compiled code addresses </a:t>
            </a:r>
            <a:r>
              <a:rPr kumimoji="0" lang="en-US" b="1" smtClean="0">
                <a:solidFill>
                  <a:srgbClr val="0000FF"/>
                </a:solidFill>
                <a:ea typeface="ＭＳ Ｐゴシック" pitchFamily="-84" charset="-128"/>
              </a:rPr>
              <a:t>bind </a:t>
            </a:r>
            <a:r>
              <a:rPr kumimoji="0" lang="en-US" smtClean="0">
                <a:ea typeface="ＭＳ Ｐゴシック" pitchFamily="-84" charset="-128"/>
              </a:rPr>
              <a:t>to relocatable addresses</a:t>
            </a:r>
          </a:p>
          <a:p>
            <a:pPr lvl="2"/>
            <a:r>
              <a:rPr kumimoji="0" lang="en-US" smtClean="0">
                <a:ea typeface="ＭＳ Ｐゴシック" pitchFamily="-84" charset="-128"/>
              </a:rPr>
              <a:t>i.e. </a:t>
            </a:r>
            <a:r>
              <a:rPr kumimoji="0" lang="ja-JP" altLang="en-US" smtClean="0">
                <a:ea typeface="ＭＳ Ｐゴシック" pitchFamily="-84" charset="-128"/>
              </a:rPr>
              <a:t>“</a:t>
            </a:r>
            <a:r>
              <a:rPr kumimoji="0" lang="en-US" altLang="ja-JP" smtClean="0">
                <a:ea typeface="ＭＳ Ｐゴシック" pitchFamily="-84" charset="-128"/>
              </a:rPr>
              <a:t>14 bytes from beginning of this module</a:t>
            </a:r>
            <a:r>
              <a:rPr kumimoji="0" lang="ja-JP" altLang="en-US" smtClean="0">
                <a:ea typeface="ＭＳ Ｐゴシック" pitchFamily="-84" charset="-128"/>
              </a:rPr>
              <a:t>”</a:t>
            </a:r>
            <a:endParaRPr kumimoji="0" lang="en-US" altLang="ja-JP" smtClean="0">
              <a:ea typeface="ＭＳ Ｐゴシック" pitchFamily="-84" charset="-128"/>
            </a:endParaRPr>
          </a:p>
          <a:p>
            <a:pPr lvl="1"/>
            <a:r>
              <a:rPr kumimoji="0" lang="en-US" smtClean="0">
                <a:ea typeface="ＭＳ Ｐゴシック" pitchFamily="-84" charset="-128"/>
              </a:rPr>
              <a:t>Linker or loader will bind relocatable addresses to absolute addresses</a:t>
            </a:r>
          </a:p>
          <a:p>
            <a:pPr lvl="2"/>
            <a:r>
              <a:rPr kumimoji="0" lang="en-US" smtClean="0">
                <a:ea typeface="ＭＳ Ｐゴシック" pitchFamily="-84" charset="-128"/>
              </a:rPr>
              <a:t>i.e. 74014</a:t>
            </a:r>
          </a:p>
          <a:p>
            <a:pPr lvl="1"/>
            <a:r>
              <a:rPr kumimoji="0" lang="en-US" smtClean="0">
                <a:ea typeface="ＭＳ Ｐゴシック" pitchFamily="-84" charset="-128"/>
              </a:rPr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smtClean="0">
              <a:ea typeface="ＭＳ Ｐゴシック" pitchFamily="-84" charset="-128"/>
            </a:endParaRPr>
          </a:p>
          <a:p>
            <a:pPr lvl="1"/>
            <a:endParaRPr kumimoji="0" lang="en-US" smtClean="0">
              <a:ea typeface="ＭＳ Ｐゴシック" pitchFamily="-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475" y="538163"/>
            <a:ext cx="12201525" cy="6096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-84" charset="-128"/>
              </a:rPr>
              <a:t>Binding of Instructions and Data to Memory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25" y="1519238"/>
            <a:ext cx="11201400" cy="54864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smtClean="0">
              <a:ea typeface="ＭＳ Ｐゴシック" pitchFamily="-84" charset="-128"/>
            </a:endParaRPr>
          </a:p>
          <a:p>
            <a:r>
              <a:rPr kumimoji="0" lang="en-US" smtClean="0">
                <a:ea typeface="ＭＳ Ｐゴシック" pitchFamily="-84" charset="-128"/>
              </a:rPr>
              <a:t>Address binding of instructions and data to memory addresses can happen at three different stages</a:t>
            </a:r>
          </a:p>
          <a:p>
            <a:pPr lvl="1"/>
            <a:r>
              <a:rPr lang="en-US" b="1" smtClean="0">
                <a:ea typeface="ＭＳ Ｐゴシック" pitchFamily="-84" charset="-128"/>
              </a:rPr>
              <a:t>Compile time</a:t>
            </a:r>
            <a:r>
              <a:rPr lang="en-US" smtClean="0">
                <a:ea typeface="ＭＳ Ｐゴシック" pitchFamily="-84" charset="-128"/>
              </a:rPr>
              <a:t>:  If memory location known a priori,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absolute code</a:t>
            </a:r>
            <a:r>
              <a:rPr lang="en-US" smtClean="0">
                <a:solidFill>
                  <a:srgbClr val="3366FF"/>
                </a:solidFill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can be generated; must recompile code if starting location changes</a:t>
            </a:r>
          </a:p>
          <a:p>
            <a:pPr lvl="1"/>
            <a:r>
              <a:rPr lang="en-US" b="1" smtClean="0">
                <a:ea typeface="ＭＳ Ｐゴシック" pitchFamily="-84" charset="-128"/>
              </a:rPr>
              <a:t>Load time</a:t>
            </a:r>
            <a:r>
              <a:rPr lang="en-US" smtClean="0">
                <a:ea typeface="ＭＳ Ｐゴシック" pitchFamily="-84" charset="-128"/>
              </a:rPr>
              <a:t>:  Must generate </a:t>
            </a:r>
            <a:r>
              <a:rPr lang="en-US" b="1" smtClean="0">
                <a:solidFill>
                  <a:srgbClr val="3366FF"/>
                </a:solidFill>
                <a:ea typeface="ＭＳ Ｐゴシック" pitchFamily="-84" charset="-128"/>
              </a:rPr>
              <a:t>relocatable code</a:t>
            </a:r>
            <a:r>
              <a:rPr lang="en-US" smtClean="0">
                <a:ea typeface="ＭＳ Ｐゴシック" pitchFamily="-84" charset="-128"/>
              </a:rPr>
              <a:t> if memory location is not known at compile time</a:t>
            </a:r>
          </a:p>
          <a:p>
            <a:pPr lvl="1"/>
            <a:r>
              <a:rPr lang="en-US" b="1" smtClean="0">
                <a:ea typeface="ＭＳ Ｐゴシック" pitchFamily="-84" charset="-128"/>
              </a:rPr>
              <a:t>Execution time</a:t>
            </a:r>
            <a:r>
              <a:rPr lang="en-US" smtClean="0">
                <a:ea typeface="ＭＳ Ｐゴシック" pitchFamily="-84" charset="-128"/>
              </a:rPr>
              <a:t>:  Binding delayed until run time if the process can be moved during its execution from one memory segment to another</a:t>
            </a:r>
          </a:p>
          <a:p>
            <a:pPr lvl="2"/>
            <a:r>
              <a:rPr lang="en-US" smtClean="0">
                <a:ea typeface="ＭＳ Ｐゴシック" pitchFamily="-84" charset="-128"/>
              </a:rPr>
              <a:t>Need hardware support for address maps (e.g., base and limit</a:t>
            </a:r>
            <a:r>
              <a:rPr lang="en-US" i="1" smtClean="0">
                <a:ea typeface="ＭＳ Ｐゴシック" pitchFamily="-84" charset="-128"/>
              </a:rPr>
              <a:t> </a:t>
            </a:r>
            <a:r>
              <a:rPr lang="en-US" smtClean="0">
                <a:ea typeface="ＭＳ Ｐゴシック" pitchFamily="-84" charset="-128"/>
              </a:rPr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949112" cy="768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</a:rPr>
              <a:t>Multistep Processing of a User Program</a:t>
            </a:r>
            <a:r>
              <a:rPr lang="en-US" sz="4000" smtClean="0">
                <a:ea typeface="ＭＳ Ｐゴシック" pitchFamily="-84" charset="-128"/>
              </a:rPr>
              <a:t> </a:t>
            </a:r>
          </a:p>
        </p:txBody>
      </p:sp>
      <p:pic>
        <p:nvPicPr>
          <p:cNvPr id="19458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1875" y="1582738"/>
            <a:ext cx="4030663" cy="665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5941</TotalTime>
  <Words>3530</Words>
  <Application>Microsoft Macintosh PowerPoint</Application>
  <PresentationFormat>Custom</PresentationFormat>
  <Paragraphs>614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Verdana</vt:lpstr>
      <vt:lpstr>ＭＳ Ｐゴシック</vt:lpstr>
      <vt:lpstr>Arial</vt:lpstr>
      <vt:lpstr>Helvetica</vt:lpstr>
      <vt:lpstr>Monotype Sorts</vt:lpstr>
      <vt:lpstr>Webdings</vt:lpstr>
      <vt:lpstr>Times New Roman</vt:lpstr>
      <vt:lpstr>Courier New</vt:lpstr>
      <vt:lpstr>Symbol</vt:lpstr>
      <vt:lpstr>os-8</vt:lpstr>
      <vt:lpstr>Chapter 8:  Main Memory</vt:lpstr>
      <vt:lpstr>Chapter 8:  Memory Management</vt:lpstr>
      <vt:lpstr>Objectives</vt:lpstr>
      <vt:lpstr>Background</vt:lpstr>
      <vt:lpstr>Base and Limit Registers</vt:lpstr>
      <vt:lpstr>Hardware Address Protection with Base and Limit Registers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Linking</vt:lpstr>
      <vt:lpstr>Swapping</vt:lpstr>
      <vt:lpstr>Schematic View of Swapping</vt:lpstr>
      <vt:lpstr>Context Switch Time including Swapping</vt:lpstr>
      <vt:lpstr>Swapping on Mobile Systems</vt:lpstr>
      <vt:lpstr>Contiguous Allocation</vt:lpstr>
      <vt:lpstr>Hardware Support for Relocation  and Limit Registers</vt:lpstr>
      <vt:lpstr>Contiguous Allocation (Cont.)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Paging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Example: The Intel 32 and 64-bit Architectures</vt:lpstr>
      <vt:lpstr>Example: The Intel IA-32 Architecture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8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noor nabi</cp:lastModifiedBy>
  <cp:revision>266</cp:revision>
  <cp:lastPrinted>2011-02-28T19:54:28Z</cp:lastPrinted>
  <dcterms:created xsi:type="dcterms:W3CDTF">2011-03-02T21:07:33Z</dcterms:created>
  <dcterms:modified xsi:type="dcterms:W3CDTF">2014-04-02T14:31:52Z</dcterms:modified>
</cp:coreProperties>
</file>